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63" r:id="rId2"/>
    <p:sldId id="259" r:id="rId3"/>
    <p:sldId id="264" r:id="rId4"/>
    <p:sldId id="265" r:id="rId5"/>
    <p:sldId id="267" r:id="rId6"/>
    <p:sldId id="260" r:id="rId7"/>
    <p:sldId id="261" r:id="rId8"/>
    <p:sldId id="268" r:id="rId9"/>
    <p:sldId id="269" r:id="rId10"/>
    <p:sldId id="270" r:id="rId11"/>
    <p:sldId id="271" r:id="rId12"/>
    <p:sldId id="273" r:id="rId13"/>
    <p:sldId id="272" r:id="rId14"/>
    <p:sldId id="274" r:id="rId15"/>
    <p:sldId id="275" r:id="rId16"/>
    <p:sldId id="276"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726"/>
    <p:restoredTop sz="79670"/>
  </p:normalViewPr>
  <p:slideViewPr>
    <p:cSldViewPr snapToGrid="0" snapToObjects="1">
      <p:cViewPr varScale="1">
        <p:scale>
          <a:sx n="76" d="100"/>
          <a:sy n="76" d="100"/>
        </p:scale>
        <p:origin x="200" y="704"/>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D0B6BA-425E-C347-BC88-4F0DBF21C7EA}" type="datetimeFigureOut">
              <a:rPr kumimoji="1" lang="zh-CN" altLang="en-US" smtClean="0"/>
              <a:t>2017/3/30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2433CA-E24E-014D-9A76-D075D0F040F0}" type="slidenum">
              <a:rPr kumimoji="1" lang="zh-CN" altLang="en-US" smtClean="0"/>
              <a:t>‹#›</a:t>
            </a:fld>
            <a:endParaRPr kumimoji="1" lang="zh-CN" altLang="en-US"/>
          </a:p>
        </p:txBody>
      </p:sp>
    </p:spTree>
    <p:extLst>
      <p:ext uri="{BB962C8B-B14F-4D97-AF65-F5344CB8AC3E}">
        <p14:creationId xmlns:p14="http://schemas.microsoft.com/office/powerpoint/2010/main" val="1786292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嗨，各位黑客、极客大家下午好，我是李均</a:t>
            </a:r>
            <a:r>
              <a:rPr kumimoji="1" lang="zh-CN" altLang="en-US" sz="1200" dirty="0" smtClean="0">
                <a:solidFill>
                  <a:schemeClr val="bg1">
                    <a:lumMod val="95000"/>
                  </a:schemeClr>
                </a:solidFill>
              </a:rPr>
              <a:t>，是</a:t>
            </a:r>
            <a:r>
              <a:rPr kumimoji="1" lang="en-US" altLang="zh-CN" sz="1200" dirty="0" smtClean="0">
                <a:solidFill>
                  <a:schemeClr val="bg1">
                    <a:lumMod val="95000"/>
                  </a:schemeClr>
                </a:solidFill>
              </a:rPr>
              <a:t>DEFCON</a:t>
            </a:r>
            <a:r>
              <a:rPr kumimoji="1" lang="zh-CN" altLang="en-US" sz="1200" dirty="0" smtClean="0">
                <a:solidFill>
                  <a:schemeClr val="bg1">
                    <a:lumMod val="95000"/>
                  </a:schemeClr>
                </a:solidFill>
              </a:rPr>
              <a:t> </a:t>
            </a:r>
            <a:r>
              <a:rPr kumimoji="1" lang="en-US" altLang="zh-CN" sz="1200" dirty="0" smtClean="0">
                <a:solidFill>
                  <a:schemeClr val="bg1">
                    <a:lumMod val="95000"/>
                  </a:schemeClr>
                </a:solidFill>
              </a:rPr>
              <a:t>Group</a:t>
            </a:r>
            <a:r>
              <a:rPr kumimoji="1" lang="zh-CN" altLang="en-US" sz="1200" baseline="0" dirty="0" smtClean="0">
                <a:solidFill>
                  <a:schemeClr val="bg1">
                    <a:lumMod val="95000"/>
                  </a:schemeClr>
                </a:solidFill>
              </a:rPr>
              <a:t> </a:t>
            </a:r>
            <a:r>
              <a:rPr kumimoji="1" lang="en-US" altLang="zh-CN" sz="1200" dirty="0" smtClean="0">
                <a:solidFill>
                  <a:schemeClr val="bg1">
                    <a:lumMod val="95000"/>
                  </a:schemeClr>
                </a:solidFill>
              </a:rPr>
              <a:t>010</a:t>
            </a:r>
            <a:r>
              <a:rPr kumimoji="1" lang="zh-CN" altLang="en-US" sz="1200" dirty="0" smtClean="0">
                <a:solidFill>
                  <a:schemeClr val="bg1">
                    <a:lumMod val="95000"/>
                  </a:schemeClr>
                </a:solidFill>
              </a:rPr>
              <a:t>的发起人，今天将由我来为大家主持这次活动。</a:t>
            </a:r>
            <a:endParaRPr kumimoji="1" lang="en-US" altLang="zh-CN" sz="1200" dirty="0" smtClean="0">
              <a:solidFill>
                <a:schemeClr val="bg1">
                  <a:lumMod val="95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baseline="0" dirty="0" smtClean="0">
                <a:solidFill>
                  <a:schemeClr val="bg1">
                    <a:lumMod val="95000"/>
                  </a:schemeClr>
                </a:solidFill>
              </a:rPr>
              <a:t>首先我代表</a:t>
            </a:r>
            <a:r>
              <a:rPr kumimoji="1" lang="en-US" altLang="zh-CN" sz="1200" baseline="0" dirty="0" err="1" smtClean="0">
                <a:solidFill>
                  <a:schemeClr val="bg1">
                    <a:lumMod val="95000"/>
                  </a:schemeClr>
                </a:solidFill>
              </a:rPr>
              <a:t>Defcon</a:t>
            </a:r>
            <a:r>
              <a:rPr kumimoji="1" lang="zh-CN" altLang="en-US" sz="1200" baseline="0" dirty="0" smtClean="0">
                <a:solidFill>
                  <a:schemeClr val="bg1">
                    <a:lumMod val="95000"/>
                  </a:schemeClr>
                </a:solidFill>
              </a:rPr>
              <a:t> </a:t>
            </a:r>
            <a:r>
              <a:rPr kumimoji="1" lang="en-US" altLang="zh-CN" sz="1200" baseline="0" dirty="0" smtClean="0">
                <a:solidFill>
                  <a:schemeClr val="bg1">
                    <a:lumMod val="95000"/>
                  </a:schemeClr>
                </a:solidFill>
              </a:rPr>
              <a:t>Groups</a:t>
            </a:r>
            <a:r>
              <a:rPr kumimoji="1" lang="zh-CN" altLang="en-US" sz="1200" baseline="0" dirty="0" smtClean="0">
                <a:solidFill>
                  <a:schemeClr val="bg1">
                    <a:lumMod val="95000"/>
                  </a:schemeClr>
                </a:solidFill>
              </a:rPr>
              <a:t>，代表</a:t>
            </a:r>
            <a:r>
              <a:rPr kumimoji="1" lang="en-US" altLang="zh-CN" sz="1200" baseline="0" dirty="0" smtClean="0">
                <a:solidFill>
                  <a:schemeClr val="bg1">
                    <a:lumMod val="95000"/>
                  </a:schemeClr>
                </a:solidFill>
              </a:rPr>
              <a:t>DC010</a:t>
            </a:r>
            <a:r>
              <a:rPr kumimoji="1" lang="zh-CN" altLang="en-US" sz="1200" baseline="0" dirty="0" smtClean="0">
                <a:solidFill>
                  <a:schemeClr val="bg1">
                    <a:lumMod val="95000"/>
                  </a:schemeClr>
                </a:solidFill>
              </a:rPr>
              <a:t>对各位的到来表示热烈欢迎。今天下午我们将在这里探讨技术，共同进步。</a:t>
            </a:r>
            <a:endParaRPr kumimoji="1" lang="en-US" altLang="zh-CN" sz="1200" baseline="0" dirty="0" smtClean="0">
              <a:solidFill>
                <a:schemeClr val="bg1">
                  <a:lumMod val="95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baseline="0" dirty="0" smtClean="0">
                <a:solidFill>
                  <a:schemeClr val="bg1">
                    <a:lumMod val="95000"/>
                  </a:schemeClr>
                </a:solidFill>
              </a:rPr>
              <a:t>但在这之前让我先介绍一下</a:t>
            </a:r>
            <a:r>
              <a:rPr kumimoji="1" lang="en-US" altLang="zh-CN" sz="1200" baseline="0" dirty="0" smtClean="0">
                <a:solidFill>
                  <a:schemeClr val="bg1">
                    <a:lumMod val="95000"/>
                  </a:schemeClr>
                </a:solidFill>
              </a:rPr>
              <a:t>DFCON</a:t>
            </a:r>
            <a:r>
              <a:rPr kumimoji="1" lang="zh-CN" altLang="en-US" sz="1200" baseline="0" dirty="0" smtClean="0">
                <a:solidFill>
                  <a:schemeClr val="bg1">
                    <a:lumMod val="95000"/>
                  </a:schemeClr>
                </a:solidFill>
              </a:rPr>
              <a:t>和</a:t>
            </a:r>
            <a:r>
              <a:rPr kumimoji="1" lang="en-US" altLang="zh-CN" sz="1200" baseline="0" dirty="0" err="1" smtClean="0">
                <a:solidFill>
                  <a:schemeClr val="bg1">
                    <a:lumMod val="95000"/>
                  </a:schemeClr>
                </a:solidFill>
              </a:rPr>
              <a:t>Defon</a:t>
            </a:r>
            <a:r>
              <a:rPr kumimoji="1" lang="zh-CN" altLang="en-US" sz="1200" baseline="0" dirty="0" smtClean="0">
                <a:solidFill>
                  <a:schemeClr val="bg1">
                    <a:lumMod val="95000"/>
                  </a:schemeClr>
                </a:solidFill>
              </a:rPr>
              <a:t> </a:t>
            </a:r>
            <a:r>
              <a:rPr kumimoji="1" lang="en-US" altLang="zh-CN" sz="1200" baseline="0" dirty="0" smtClean="0">
                <a:solidFill>
                  <a:schemeClr val="bg1">
                    <a:lumMod val="95000"/>
                  </a:schemeClr>
                </a:solidFill>
              </a:rPr>
              <a:t>Group</a:t>
            </a:r>
            <a:r>
              <a:rPr kumimoji="1" lang="zh-CN" altLang="en-US" sz="1200" baseline="0" dirty="0" smtClean="0">
                <a:solidFill>
                  <a:schemeClr val="bg1">
                    <a:lumMod val="95000"/>
                  </a:schemeClr>
                </a:solidFill>
              </a:rPr>
              <a:t> </a:t>
            </a:r>
            <a:r>
              <a:rPr kumimoji="1" lang="en-US" altLang="zh-CN" sz="1200" baseline="0" dirty="0" smtClean="0">
                <a:solidFill>
                  <a:schemeClr val="bg1">
                    <a:lumMod val="95000"/>
                  </a:schemeClr>
                </a:solidFill>
              </a:rPr>
              <a:t>010</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baseline="0" dirty="0" smtClean="0"/>
              <a:t>DC010</a:t>
            </a:r>
            <a:r>
              <a:rPr kumimoji="1" lang="zh-CN" altLang="en-US" baseline="0" dirty="0" smtClean="0"/>
              <a:t>是</a:t>
            </a:r>
            <a:r>
              <a:rPr kumimoji="1" lang="en-US" altLang="zh-CN" baseline="0" dirty="0" smtClean="0"/>
              <a:t>DEFCON</a:t>
            </a:r>
            <a:r>
              <a:rPr kumimoji="1" lang="zh-CN" altLang="en-US" baseline="0" dirty="0" smtClean="0"/>
              <a:t> </a:t>
            </a:r>
            <a:r>
              <a:rPr kumimoji="1" lang="en-US" altLang="zh-CN" baseline="0" dirty="0" smtClean="0"/>
              <a:t>GROUP</a:t>
            </a:r>
            <a:r>
              <a:rPr kumimoji="1" lang="zh-CN" altLang="en-US" baseline="0" dirty="0" smtClean="0"/>
              <a:t> </a:t>
            </a:r>
            <a:r>
              <a:rPr kumimoji="1" lang="en-US" altLang="zh-CN" baseline="0" dirty="0" smtClean="0"/>
              <a:t>010</a:t>
            </a:r>
            <a:r>
              <a:rPr kumimoji="1" lang="zh-CN" altLang="en-US" baseline="0" dirty="0" smtClean="0"/>
              <a:t>的简称，那么什么是</a:t>
            </a:r>
            <a:r>
              <a:rPr kumimoji="1" lang="en-US" altLang="zh-CN" baseline="0" dirty="0" smtClean="0"/>
              <a:t>DEFCON</a:t>
            </a:r>
            <a:r>
              <a:rPr kumimoji="1" lang="zh-CN" altLang="en-US" baseline="0" dirty="0" smtClean="0"/>
              <a:t> </a:t>
            </a:r>
            <a:r>
              <a:rPr kumimoji="1" lang="en-US" altLang="zh-CN" baseline="0" dirty="0" smtClean="0"/>
              <a:t>GROUP</a:t>
            </a:r>
            <a:r>
              <a:rPr kumimoji="1" lang="zh-CN" altLang="en-US" baseline="0" dirty="0" smtClean="0"/>
              <a:t>呢？</a:t>
            </a:r>
            <a:endParaRPr kumimoji="1"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baseline="0" dirty="0" smtClean="0"/>
              <a:t>DEFCON</a:t>
            </a:r>
            <a:r>
              <a:rPr kumimoji="1" lang="zh-CN" altLang="en-US" baseline="0" dirty="0" smtClean="0"/>
              <a:t> </a:t>
            </a:r>
            <a:r>
              <a:rPr kumimoji="1" lang="en-US" altLang="zh-CN" baseline="0" dirty="0" smtClean="0"/>
              <a:t>GROUP</a:t>
            </a:r>
            <a:r>
              <a:rPr kumimoji="1" lang="zh-CN" altLang="en-US" baseline="0" dirty="0" smtClean="0"/>
              <a:t>由美国顶级黑客大会</a:t>
            </a:r>
            <a:r>
              <a:rPr kumimoji="1" lang="en-US" altLang="zh-CN" baseline="0" dirty="0" smtClean="0"/>
              <a:t>DEFCON</a:t>
            </a:r>
            <a:r>
              <a:rPr kumimoji="1" lang="zh-CN" altLang="en-US" baseline="0" dirty="0" smtClean="0"/>
              <a:t>发起并在全球各地成立的黑客技术交流平台。</a:t>
            </a:r>
            <a:endParaRPr kumimoji="1"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aseline="0" dirty="0" smtClean="0"/>
              <a:t>接下来由我给大家简单介绍一下</a:t>
            </a:r>
            <a:r>
              <a:rPr kumimoji="1" lang="en-US" altLang="zh-CN" baseline="0" dirty="0" smtClean="0"/>
              <a:t>DEFCON</a:t>
            </a:r>
            <a:r>
              <a:rPr kumimoji="1" lang="zh-CN" altLang="en-US" baseline="0" dirty="0" smtClean="0"/>
              <a:t>大会和</a:t>
            </a:r>
            <a:r>
              <a:rPr kumimoji="1" lang="en-US" altLang="zh-CN" baseline="0" dirty="0" smtClean="0"/>
              <a:t>DC010</a:t>
            </a:r>
            <a:r>
              <a:rPr kumimoji="1" lang="zh-CN" altLang="en-US" baseline="0" dirty="0" smtClean="0"/>
              <a:t>的成立过程</a:t>
            </a:r>
            <a:endParaRPr kumimoji="1" lang="en-US" altLang="zh-CN" dirty="0" smtClean="0"/>
          </a:p>
        </p:txBody>
      </p:sp>
      <p:sp>
        <p:nvSpPr>
          <p:cNvPr id="4" name="幻灯片编号占位符 3"/>
          <p:cNvSpPr>
            <a:spLocks noGrp="1"/>
          </p:cNvSpPr>
          <p:nvPr>
            <p:ph type="sldNum" sz="quarter" idx="10"/>
          </p:nvPr>
        </p:nvSpPr>
        <p:spPr/>
        <p:txBody>
          <a:bodyPr/>
          <a:lstStyle/>
          <a:p>
            <a:fld id="{B32433CA-E24E-014D-9A76-D075D0F040F0}" type="slidenum">
              <a:rPr kumimoji="1" lang="zh-CN" altLang="en-US" smtClean="0"/>
              <a:t>1</a:t>
            </a:fld>
            <a:endParaRPr kumimoji="1" lang="zh-CN" altLang="en-US"/>
          </a:p>
        </p:txBody>
      </p:sp>
    </p:spTree>
    <p:extLst>
      <p:ext uri="{BB962C8B-B14F-4D97-AF65-F5344CB8AC3E}">
        <p14:creationId xmlns:p14="http://schemas.microsoft.com/office/powerpoint/2010/main" val="1437154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首先，</a:t>
            </a:r>
            <a:r>
              <a:rPr kumimoji="1" lang="en-US" altLang="zh-CN" dirty="0" smtClean="0"/>
              <a:t>DEFCON</a:t>
            </a:r>
            <a:r>
              <a:rPr kumimoji="1" lang="zh-CN" altLang="en-US" dirty="0" smtClean="0"/>
              <a:t>黑客大会，被称黑客秘密大派对，每年的</a:t>
            </a:r>
            <a:r>
              <a:rPr kumimoji="1" lang="en-US" altLang="zh-CN" dirty="0" smtClean="0"/>
              <a:t>7-8</a:t>
            </a:r>
            <a:r>
              <a:rPr kumimoji="1" lang="zh-CN" altLang="en-US" dirty="0" smtClean="0"/>
              <a:t>月份在美国的拉斯维加斯举行，今年已经是第</a:t>
            </a:r>
            <a:r>
              <a:rPr kumimoji="1" lang="en-US" altLang="zh-CN" dirty="0" smtClean="0"/>
              <a:t>25</a:t>
            </a:r>
            <a:r>
              <a:rPr kumimoji="1" lang="zh-CN" altLang="en-US" dirty="0" smtClean="0"/>
              <a:t>届了，</a:t>
            </a:r>
            <a:endParaRPr kumimoji="1" lang="en-US" altLang="zh-CN" dirty="0" smtClean="0"/>
          </a:p>
          <a:p>
            <a:r>
              <a:rPr kumimoji="1" lang="zh-CN" altLang="en-US" dirty="0" smtClean="0"/>
              <a:t>每年都有来自全球各地数以万计的黑客前往</a:t>
            </a:r>
            <a:r>
              <a:rPr kumimoji="1" lang="en-US" altLang="zh-CN" dirty="0" smtClean="0"/>
              <a:t>DEFCON</a:t>
            </a:r>
            <a:r>
              <a:rPr kumimoji="1" lang="zh-CN" altLang="en-US" dirty="0" smtClean="0"/>
              <a:t>，其中不乏来自全球许多大公司的安全人员，草根技术爱好者甚至是美国国防部、联邦调查局、国家安全局等政府机构的官员。</a:t>
            </a:r>
            <a:r>
              <a:rPr kumimoji="1" lang="en-US" altLang="zh-CN" dirty="0" smtClean="0"/>
              <a:t>DEFCON</a:t>
            </a:r>
            <a:r>
              <a:rPr kumimoji="1" lang="zh-CN" altLang="en-US" dirty="0" smtClean="0"/>
              <a:t>黑客大会是黑客们结识朋友以及展示和交流技术的一个国际平台。</a:t>
            </a:r>
            <a:endParaRPr kumimoji="1" lang="zh-CN" altLang="en-US" dirty="0"/>
          </a:p>
        </p:txBody>
      </p:sp>
      <p:sp>
        <p:nvSpPr>
          <p:cNvPr id="4" name="幻灯片编号占位符 3"/>
          <p:cNvSpPr>
            <a:spLocks noGrp="1"/>
          </p:cNvSpPr>
          <p:nvPr>
            <p:ph type="sldNum" sz="quarter" idx="10"/>
          </p:nvPr>
        </p:nvSpPr>
        <p:spPr/>
        <p:txBody>
          <a:bodyPr/>
          <a:lstStyle/>
          <a:p>
            <a:fld id="{B32433CA-E24E-014D-9A76-D075D0F040F0}" type="slidenum">
              <a:rPr kumimoji="1" lang="zh-CN" altLang="en-US" smtClean="0"/>
              <a:t>2</a:t>
            </a:fld>
            <a:endParaRPr kumimoji="1" lang="zh-CN" altLang="en-US"/>
          </a:p>
        </p:txBody>
      </p:sp>
    </p:spTree>
    <p:extLst>
      <p:ext uri="{BB962C8B-B14F-4D97-AF65-F5344CB8AC3E}">
        <p14:creationId xmlns:p14="http://schemas.microsoft.com/office/powerpoint/2010/main" val="49477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讲了那么多，就是一句话</a:t>
            </a:r>
            <a:r>
              <a:rPr kumimoji="1" lang="en-US" altLang="zh-CN" dirty="0" smtClean="0"/>
              <a:t>DEFCON</a:t>
            </a:r>
            <a:r>
              <a:rPr kumimoji="1" lang="zh-CN" altLang="en-US" dirty="0" smtClean="0"/>
              <a:t>非常有意思，然而并不是每个人都能够亲自去现场体验</a:t>
            </a:r>
            <a:endParaRPr kumimoji="1" lang="zh-CN" altLang="en-US" dirty="0"/>
          </a:p>
        </p:txBody>
      </p:sp>
      <p:sp>
        <p:nvSpPr>
          <p:cNvPr id="4" name="幻灯片编号占位符 3"/>
          <p:cNvSpPr>
            <a:spLocks noGrp="1"/>
          </p:cNvSpPr>
          <p:nvPr>
            <p:ph type="sldNum" sz="quarter" idx="10"/>
          </p:nvPr>
        </p:nvSpPr>
        <p:spPr/>
        <p:txBody>
          <a:bodyPr/>
          <a:lstStyle/>
          <a:p>
            <a:fld id="{B32433CA-E24E-014D-9A76-D075D0F040F0}" type="slidenum">
              <a:rPr kumimoji="1" lang="zh-CN" altLang="en-US" smtClean="0"/>
              <a:t>3</a:t>
            </a:fld>
            <a:endParaRPr kumimoji="1" lang="zh-CN" altLang="en-US"/>
          </a:p>
        </p:txBody>
      </p:sp>
    </p:spTree>
    <p:extLst>
      <p:ext uri="{BB962C8B-B14F-4D97-AF65-F5344CB8AC3E}">
        <p14:creationId xmlns:p14="http://schemas.microsoft.com/office/powerpoint/2010/main" val="82507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DC010</a:t>
            </a:r>
            <a:r>
              <a:rPr kumimoji="1" lang="zh-CN" altLang="en-US" dirty="0" smtClean="0"/>
              <a:t>（</a:t>
            </a:r>
            <a:r>
              <a:rPr kumimoji="1" lang="en-US" altLang="zh-CN" dirty="0" smtClean="0"/>
              <a:t>DEFCON GROUP 010</a:t>
            </a:r>
            <a:r>
              <a:rPr kumimoji="1" lang="zh-CN" altLang="en-US" dirty="0" smtClean="0"/>
              <a:t>）是</a:t>
            </a:r>
            <a:r>
              <a:rPr kumimoji="1" lang="en-US" altLang="zh-CN" dirty="0" smtClean="0"/>
              <a:t>DEFCON</a:t>
            </a:r>
            <a:r>
              <a:rPr kumimoji="1" lang="zh-CN" altLang="en-US" dirty="0" smtClean="0"/>
              <a:t>授权成立的组织，致力于传播</a:t>
            </a:r>
            <a:r>
              <a:rPr kumimoji="1" lang="en-US" altLang="zh-CN" dirty="0" smtClean="0"/>
              <a:t>DEFCON</a:t>
            </a:r>
            <a:r>
              <a:rPr kumimoji="1" lang="zh-CN" altLang="en-US" dirty="0" smtClean="0"/>
              <a:t>精神，为广大黑客技术爱好者提供一个自由的轻松的平台来展示交流最前沿黑客技术。在这里没有古板的演讲桌，只有最</a:t>
            </a:r>
            <a:r>
              <a:rPr kumimoji="1" lang="en-US" altLang="zh-CN" dirty="0" smtClean="0"/>
              <a:t>high</a:t>
            </a:r>
            <a:r>
              <a:rPr kumimoji="1" lang="zh-CN" altLang="en-US" dirty="0" smtClean="0"/>
              <a:t>最好玩的</a:t>
            </a:r>
            <a:r>
              <a:rPr kumimoji="1" lang="en-US" altLang="zh-CN" dirty="0" smtClean="0"/>
              <a:t>GEEK</a:t>
            </a:r>
            <a:r>
              <a:rPr kumimoji="1" lang="zh-CN" altLang="en-US" dirty="0" smtClean="0"/>
              <a:t>炫技体验，现场我们的圆桌上都摆放了</a:t>
            </a:r>
            <a:r>
              <a:rPr kumimoji="1" lang="en-US" altLang="zh-CN" dirty="0" err="1" smtClean="0"/>
              <a:t>nano</a:t>
            </a:r>
            <a:r>
              <a:rPr kumimoji="1" lang="en-US" altLang="zh-CN" dirty="0" smtClean="0"/>
              <a:t> village</a:t>
            </a:r>
            <a:r>
              <a:rPr kumimoji="1" lang="zh-CN" altLang="en-US" dirty="0" smtClean="0"/>
              <a:t>的道具，会在之后的</a:t>
            </a:r>
            <a:r>
              <a:rPr kumimoji="1" lang="en-US" altLang="zh-CN" dirty="0" smtClean="0"/>
              <a:t>village time</a:t>
            </a:r>
            <a:r>
              <a:rPr kumimoji="1" lang="zh-CN" altLang="en-US" dirty="0" smtClean="0"/>
              <a:t>体验原汁原味的</a:t>
            </a:r>
            <a:r>
              <a:rPr kumimoji="1" lang="en-US" altLang="zh-CN" dirty="0" smtClean="0"/>
              <a:t>mini DEFCON</a:t>
            </a:r>
            <a:r>
              <a:rPr kumimoji="1" lang="zh-CN" altLang="en-US" dirty="0" smtClean="0"/>
              <a:t>黑客大会</a:t>
            </a:r>
            <a:endParaRPr kumimoji="1" lang="zh-CN" altLang="en-US" dirty="0"/>
          </a:p>
        </p:txBody>
      </p:sp>
      <p:sp>
        <p:nvSpPr>
          <p:cNvPr id="4" name="幻灯片编号占位符 3"/>
          <p:cNvSpPr>
            <a:spLocks noGrp="1"/>
          </p:cNvSpPr>
          <p:nvPr>
            <p:ph type="sldNum" sz="quarter" idx="10"/>
          </p:nvPr>
        </p:nvSpPr>
        <p:spPr/>
        <p:txBody>
          <a:bodyPr/>
          <a:lstStyle/>
          <a:p>
            <a:fld id="{B32433CA-E24E-014D-9A76-D075D0F040F0}" type="slidenum">
              <a:rPr kumimoji="1" lang="zh-CN" altLang="en-US" smtClean="0"/>
              <a:t>4</a:t>
            </a:fld>
            <a:endParaRPr kumimoji="1" lang="zh-CN" altLang="en-US"/>
          </a:p>
        </p:txBody>
      </p:sp>
    </p:spTree>
    <p:extLst>
      <p:ext uri="{BB962C8B-B14F-4D97-AF65-F5344CB8AC3E}">
        <p14:creationId xmlns:p14="http://schemas.microsoft.com/office/powerpoint/2010/main" val="554470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2016</a:t>
            </a:r>
            <a:r>
              <a:rPr kumimoji="1" lang="zh-CN" altLang="en-US" dirty="0" smtClean="0"/>
              <a:t>年在</a:t>
            </a:r>
            <a:r>
              <a:rPr kumimoji="1" lang="en-US" altLang="zh-CN" dirty="0" smtClean="0"/>
              <a:t>ISC</a:t>
            </a:r>
            <a:r>
              <a:rPr kumimoji="1" lang="zh-CN" altLang="en-US" dirty="0" smtClean="0"/>
              <a:t>大会上我们举行了</a:t>
            </a:r>
            <a:r>
              <a:rPr kumimoji="1" lang="en-US" altLang="zh-CN" dirty="0" smtClean="0"/>
              <a:t>DC010</a:t>
            </a:r>
            <a:r>
              <a:rPr kumimoji="1" lang="zh-CN" altLang="en-US" dirty="0" smtClean="0"/>
              <a:t>授旗仪式</a:t>
            </a:r>
            <a:endParaRPr kumimoji="1" lang="zh-CN" altLang="en-US" dirty="0"/>
          </a:p>
        </p:txBody>
      </p:sp>
      <p:sp>
        <p:nvSpPr>
          <p:cNvPr id="4" name="幻灯片编号占位符 3"/>
          <p:cNvSpPr>
            <a:spLocks noGrp="1"/>
          </p:cNvSpPr>
          <p:nvPr>
            <p:ph type="sldNum" sz="quarter" idx="10"/>
          </p:nvPr>
        </p:nvSpPr>
        <p:spPr/>
        <p:txBody>
          <a:bodyPr/>
          <a:lstStyle/>
          <a:p>
            <a:fld id="{B32433CA-E24E-014D-9A76-D075D0F040F0}" type="slidenum">
              <a:rPr kumimoji="1" lang="zh-CN" altLang="en-US" smtClean="0"/>
              <a:t>5</a:t>
            </a:fld>
            <a:endParaRPr kumimoji="1" lang="zh-CN" altLang="en-US"/>
          </a:p>
        </p:txBody>
      </p:sp>
    </p:spTree>
    <p:extLst>
      <p:ext uri="{BB962C8B-B14F-4D97-AF65-F5344CB8AC3E}">
        <p14:creationId xmlns:p14="http://schemas.microsoft.com/office/powerpoint/2010/main" val="1137000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去年我们邀请到的</a:t>
            </a:r>
            <a:r>
              <a:rPr kumimoji="1" lang="en-US" altLang="zh-CN" dirty="0" smtClean="0"/>
              <a:t>DEFCON</a:t>
            </a:r>
            <a:r>
              <a:rPr kumimoji="1" lang="zh-CN" altLang="en-US" dirty="0" smtClean="0"/>
              <a:t>和</a:t>
            </a:r>
            <a:r>
              <a:rPr kumimoji="1" lang="en-US" altLang="zh-CN" dirty="0" err="1" smtClean="0"/>
              <a:t>Blackhat</a:t>
            </a:r>
            <a:r>
              <a:rPr kumimoji="1" lang="zh-CN" altLang="en-US" dirty="0" smtClean="0"/>
              <a:t> 的创始人</a:t>
            </a:r>
            <a:r>
              <a:rPr kumimoji="1" lang="en-US" altLang="zh-CN" dirty="0" smtClean="0"/>
              <a:t>Jeff</a:t>
            </a:r>
            <a:r>
              <a:rPr kumimoji="1" lang="zh-CN" altLang="en-US" dirty="0" smtClean="0"/>
              <a:t> </a:t>
            </a:r>
            <a:r>
              <a:rPr kumimoji="1" lang="en-US" altLang="zh-CN" dirty="0" smtClean="0"/>
              <a:t>Moss</a:t>
            </a:r>
            <a:r>
              <a:rPr kumimoji="1" lang="zh-CN" altLang="en-US" dirty="0" smtClean="0"/>
              <a:t> ，</a:t>
            </a:r>
            <a:r>
              <a:rPr kumimoji="1" lang="en-US" altLang="zh-CN" dirty="0" smtClean="0"/>
              <a:t>DEFCON</a:t>
            </a:r>
            <a:r>
              <a:rPr kumimoji="1" lang="zh-CN" altLang="en-US" dirty="0" smtClean="0"/>
              <a:t> </a:t>
            </a:r>
            <a:r>
              <a:rPr kumimoji="1" lang="en-US" altLang="zh-CN" dirty="0" smtClean="0"/>
              <a:t>Groups</a:t>
            </a:r>
            <a:r>
              <a:rPr kumimoji="1" lang="zh-CN" altLang="en-US" dirty="0" smtClean="0"/>
              <a:t>全球协调人</a:t>
            </a:r>
            <a:r>
              <a:rPr kumimoji="1" lang="en-US" altLang="zh-CN" dirty="0" smtClean="0"/>
              <a:t>Jayson</a:t>
            </a:r>
            <a:r>
              <a:rPr kumimoji="1" lang="zh-CN" altLang="en-US" dirty="0" smtClean="0"/>
              <a:t>来</a:t>
            </a:r>
            <a:r>
              <a:rPr kumimoji="1" lang="en-US" altLang="zh-CN" dirty="0" smtClean="0"/>
              <a:t>360</a:t>
            </a:r>
            <a:r>
              <a:rPr kumimoji="1" lang="zh-CN" altLang="en-US" dirty="0" smtClean="0"/>
              <a:t>参观，他们详细地给我培训了一下运营一个</a:t>
            </a:r>
            <a:r>
              <a:rPr kumimoji="1" lang="en-US" altLang="zh-CN" dirty="0" err="1" smtClean="0"/>
              <a:t>Defcon</a:t>
            </a:r>
            <a:r>
              <a:rPr kumimoji="1" lang="zh-CN" altLang="en-US" dirty="0" smtClean="0"/>
              <a:t> </a:t>
            </a:r>
            <a:r>
              <a:rPr kumimoji="1" lang="en-US" altLang="zh-CN" dirty="0" smtClean="0"/>
              <a:t>Group</a:t>
            </a:r>
            <a:r>
              <a:rPr kumimoji="1" lang="zh-CN" altLang="en-US" dirty="0" smtClean="0"/>
              <a:t>需要注意的点。</a:t>
            </a:r>
            <a:endParaRPr kumimoji="1" lang="zh-CN" altLang="en-US" dirty="0"/>
          </a:p>
        </p:txBody>
      </p:sp>
      <p:sp>
        <p:nvSpPr>
          <p:cNvPr id="4" name="幻灯片编号占位符 3"/>
          <p:cNvSpPr>
            <a:spLocks noGrp="1"/>
          </p:cNvSpPr>
          <p:nvPr>
            <p:ph type="sldNum" sz="quarter" idx="10"/>
          </p:nvPr>
        </p:nvSpPr>
        <p:spPr/>
        <p:txBody>
          <a:bodyPr/>
          <a:lstStyle/>
          <a:p>
            <a:fld id="{B32433CA-E24E-014D-9A76-D075D0F040F0}" type="slidenum">
              <a:rPr kumimoji="1" lang="zh-CN" altLang="en-US" smtClean="0"/>
              <a:t>6</a:t>
            </a:fld>
            <a:endParaRPr kumimoji="1" lang="zh-CN" altLang="en-US"/>
          </a:p>
        </p:txBody>
      </p:sp>
    </p:spTree>
    <p:extLst>
      <p:ext uri="{BB962C8B-B14F-4D97-AF65-F5344CB8AC3E}">
        <p14:creationId xmlns:p14="http://schemas.microsoft.com/office/powerpoint/2010/main" val="1008254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就这样</a:t>
            </a:r>
            <a:r>
              <a:rPr kumimoji="1" lang="en-US" altLang="zh-CN" dirty="0" smtClean="0"/>
              <a:t>DC010</a:t>
            </a:r>
            <a:r>
              <a:rPr kumimoji="1" lang="zh-CN" altLang="en-US" dirty="0" smtClean="0"/>
              <a:t>由美国来的北京，再从北京来到了深圳</a:t>
            </a:r>
            <a:endParaRPr kumimoji="1" lang="en-US" altLang="zh-CN" dirty="0" smtClean="0"/>
          </a:p>
        </p:txBody>
      </p:sp>
      <p:sp>
        <p:nvSpPr>
          <p:cNvPr id="4" name="幻灯片编号占位符 3"/>
          <p:cNvSpPr>
            <a:spLocks noGrp="1"/>
          </p:cNvSpPr>
          <p:nvPr>
            <p:ph type="sldNum" sz="quarter" idx="10"/>
          </p:nvPr>
        </p:nvSpPr>
        <p:spPr/>
        <p:txBody>
          <a:bodyPr/>
          <a:lstStyle/>
          <a:p>
            <a:fld id="{B32433CA-E24E-014D-9A76-D075D0F040F0}" type="slidenum">
              <a:rPr kumimoji="1" lang="zh-CN" altLang="en-US" smtClean="0"/>
              <a:t>7</a:t>
            </a:fld>
            <a:endParaRPr kumimoji="1" lang="zh-CN" altLang="en-US"/>
          </a:p>
        </p:txBody>
      </p:sp>
    </p:spTree>
    <p:extLst>
      <p:ext uri="{BB962C8B-B14F-4D97-AF65-F5344CB8AC3E}">
        <p14:creationId xmlns:p14="http://schemas.microsoft.com/office/powerpoint/2010/main" val="851618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32433CA-E24E-014D-9A76-D075D0F040F0}" type="slidenum">
              <a:rPr kumimoji="1" lang="zh-CN" altLang="en-US" smtClean="0"/>
              <a:t>10</a:t>
            </a:fld>
            <a:endParaRPr kumimoji="1" lang="zh-CN" altLang="en-US"/>
          </a:p>
        </p:txBody>
      </p:sp>
    </p:spTree>
    <p:extLst>
      <p:ext uri="{BB962C8B-B14F-4D97-AF65-F5344CB8AC3E}">
        <p14:creationId xmlns:p14="http://schemas.microsoft.com/office/powerpoint/2010/main" val="343098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接下来我们进入</a:t>
            </a:r>
            <a:r>
              <a:rPr kumimoji="1" lang="en-US" altLang="zh-CN" dirty="0" smtClean="0"/>
              <a:t>Village</a:t>
            </a:r>
            <a:r>
              <a:rPr kumimoji="1" lang="zh-CN" altLang="en-US" dirty="0" smtClean="0"/>
              <a:t> 环节，在这个环节你可以实际动手操作，请认准每个</a:t>
            </a:r>
            <a:r>
              <a:rPr kumimoji="1" lang="en-US" altLang="zh-CN" dirty="0" smtClean="0"/>
              <a:t>village</a:t>
            </a:r>
            <a:r>
              <a:rPr kumimoji="1" lang="zh-CN" altLang="en-US" dirty="0" smtClean="0"/>
              <a:t>的负责人</a:t>
            </a:r>
            <a:endParaRPr kumimoji="1" lang="zh-CN" altLang="en-US" dirty="0"/>
          </a:p>
        </p:txBody>
      </p:sp>
      <p:sp>
        <p:nvSpPr>
          <p:cNvPr id="4" name="幻灯片编号占位符 3"/>
          <p:cNvSpPr>
            <a:spLocks noGrp="1"/>
          </p:cNvSpPr>
          <p:nvPr>
            <p:ph type="sldNum" sz="quarter" idx="10"/>
          </p:nvPr>
        </p:nvSpPr>
        <p:spPr/>
        <p:txBody>
          <a:bodyPr/>
          <a:lstStyle/>
          <a:p>
            <a:fld id="{B32433CA-E24E-014D-9A76-D075D0F040F0}" type="slidenum">
              <a:rPr kumimoji="1" lang="zh-CN" altLang="en-US" smtClean="0"/>
              <a:t>14</a:t>
            </a:fld>
            <a:endParaRPr kumimoji="1" lang="zh-CN" altLang="en-US"/>
          </a:p>
        </p:txBody>
      </p:sp>
    </p:spTree>
    <p:extLst>
      <p:ext uri="{BB962C8B-B14F-4D97-AF65-F5344CB8AC3E}">
        <p14:creationId xmlns:p14="http://schemas.microsoft.com/office/powerpoint/2010/main" val="60935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801220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855714"/>
      </p:ext>
    </p:extLst>
  </p:cSld>
  <p:clrMap bg1="lt1" tx1="dk1" bg2="lt2" tx2="dk2" accent1="accent1" accent2="accent2" accent3="accent3" accent4="accent4" accent5="accent5" accent6="accent6" hlink="hlink" folHlink="folHlink"/>
  <p:sldLayoutIdLst>
    <p:sldLayoutId id="2147483649"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5" Type="http://schemas.openxmlformats.org/officeDocument/2006/relationships/image" Target="../media/image13.tiff"/><Relationship Id="rId6" Type="http://schemas.openxmlformats.org/officeDocument/2006/relationships/image" Target="../media/image14.tiff"/><Relationship Id="rId7" Type="http://schemas.openxmlformats.org/officeDocument/2006/relationships/image" Target="../media/image15.tiff"/><Relationship Id="rId8" Type="http://schemas.openxmlformats.org/officeDocument/2006/relationships/image" Target="../media/image16.tiff"/><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jpeg"/></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20.jpeg"/><Relationship Id="rId5" Type="http://schemas.openxmlformats.org/officeDocument/2006/relationships/image" Target="../media/image21.jpeg"/><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4" Type="http://schemas.microsoft.com/office/2007/relationships/hdphoto" Target="../media/hdphoto2.wdp"/><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BEBA8EAE-BF5A-486C-A8C5-ECC9F3942E4B}">
                <a14:imgProps xmlns:a14="http://schemas.microsoft.com/office/drawing/2010/main">
                  <a14:imgLayer r:embed="rId4">
                    <a14:imgEffect>
                      <a14:backgroundRemoval t="417" b="100000" l="0" r="100000">
                        <a14:backgroundMark x1="61094" y1="60833" x2="61094" y2="60833"/>
                        <a14:backgroundMark x1="61094" y1="60833" x2="61094" y2="60833"/>
                      </a14:backgroundRemoval>
                    </a14:imgEffect>
                  </a14:imgLayer>
                </a14:imgProps>
              </a:ext>
            </a:extLst>
          </a:blip>
          <a:stretch>
            <a:fillRect/>
          </a:stretch>
        </p:blipFill>
        <p:spPr>
          <a:xfrm>
            <a:off x="0" y="-122830"/>
            <a:ext cx="12192000" cy="6980830"/>
          </a:xfrm>
          <a:prstGeom prst="rect">
            <a:avLst/>
          </a:prstGeom>
          <a:effectLst>
            <a:glow>
              <a:schemeClr val="accent1">
                <a:alpha val="40000"/>
              </a:schemeClr>
            </a:glow>
          </a:effectLst>
        </p:spPr>
      </p:pic>
      <p:sp>
        <p:nvSpPr>
          <p:cNvPr id="23" name="文本框 22"/>
          <p:cNvSpPr txBox="1"/>
          <p:nvPr/>
        </p:nvSpPr>
        <p:spPr>
          <a:xfrm>
            <a:off x="10874320" y="-1386009"/>
            <a:ext cx="3121624" cy="2050131"/>
          </a:xfrm>
          <a:prstGeom prst="blockArc">
            <a:avLst/>
          </a:prstGeom>
          <a:noFill/>
        </p:spPr>
        <p:txBody>
          <a:bodyPr wrap="none" rtlCol="0">
            <a:prstTxWarp prst="textArchUp">
              <a:avLst/>
            </a:prstTxWarp>
            <a:spAutoFit/>
          </a:bodyPr>
          <a:lstStyle/>
          <a:p>
            <a:pPr algn="ctr"/>
            <a:r>
              <a:rPr kumimoji="1" lang="en-US" altLang="zh-CN" sz="4000" dirty="0" smtClean="0">
                <a:solidFill>
                  <a:schemeClr val="bg1"/>
                </a:solidFill>
                <a:latin typeface="Chalkduster" charset="0"/>
                <a:ea typeface="Chalkduster" charset="0"/>
                <a:cs typeface="Chalkduster" charset="0"/>
              </a:rPr>
              <a:t>DEFCON GROUP</a:t>
            </a:r>
          </a:p>
          <a:p>
            <a:pPr algn="ctr"/>
            <a:r>
              <a:rPr kumimoji="1" lang="en-US" altLang="zh-CN" sz="4000" dirty="0" smtClean="0">
                <a:solidFill>
                  <a:schemeClr val="bg1"/>
                </a:solidFill>
                <a:latin typeface="Chalkduster" charset="0"/>
                <a:ea typeface="Chalkduster" charset="0"/>
                <a:cs typeface="Chalkduster" charset="0"/>
              </a:rPr>
              <a:t>010</a:t>
            </a:r>
            <a:endParaRPr kumimoji="1" lang="zh-CN" altLang="en-US" sz="4000" dirty="0">
              <a:solidFill>
                <a:schemeClr val="bg1"/>
              </a:solidFill>
              <a:latin typeface="Chalkduster" charset="0"/>
              <a:ea typeface="Chalkduster" charset="0"/>
              <a:cs typeface="Chalkduster" charset="0"/>
            </a:endParaRPr>
          </a:p>
        </p:txBody>
      </p:sp>
      <p:sp>
        <p:nvSpPr>
          <p:cNvPr id="35" name="文本框 34"/>
          <p:cNvSpPr txBox="1"/>
          <p:nvPr/>
        </p:nvSpPr>
        <p:spPr>
          <a:xfrm>
            <a:off x="5056083" y="2496602"/>
            <a:ext cx="3733814" cy="1200329"/>
          </a:xfrm>
          <a:prstGeom prst="rect">
            <a:avLst/>
          </a:prstGeom>
          <a:noFill/>
          <a:effectLst>
            <a:glow rad="127000">
              <a:schemeClr val="accent1"/>
            </a:glow>
            <a:outerShdw blurRad="50800" dist="50800" dir="5400000" algn="ctr" rotWithShape="0">
              <a:srgbClr val="000000">
                <a:alpha val="52000"/>
              </a:srgbClr>
            </a:outerShdw>
          </a:effectLst>
        </p:spPr>
        <p:txBody>
          <a:bodyPr wrap="square" rtlCol="0">
            <a:spAutoFit/>
          </a:bodyPr>
          <a:lstStyle/>
          <a:p>
            <a:pPr algn="ctr"/>
            <a:r>
              <a:rPr kumimoji="1" lang="en-US" altLang="zh-CN" dirty="0" smtClean="0">
                <a:solidFill>
                  <a:srgbClr val="FF0000">
                    <a:alpha val="76000"/>
                  </a:srgbClr>
                </a:solidFill>
                <a:effectLst>
                  <a:reflection blurRad="6350" stA="55000" endA="300" endPos="45500" dir="5400000" sy="-100000" algn="bl" rotWithShape="0"/>
                </a:effectLst>
                <a:latin typeface="Chalkduster" charset="0"/>
                <a:ea typeface="Chalkduster" charset="0"/>
                <a:cs typeface="Chalkduster" charset="0"/>
              </a:rPr>
              <a:t>Through destruction </a:t>
            </a:r>
          </a:p>
          <a:p>
            <a:pPr algn="ctr"/>
            <a:r>
              <a:rPr kumimoji="1" lang="en-US" altLang="zh-CN" dirty="0" smtClean="0">
                <a:solidFill>
                  <a:srgbClr val="FF0000">
                    <a:alpha val="76000"/>
                  </a:srgbClr>
                </a:solidFill>
                <a:effectLst>
                  <a:reflection blurRad="6350" stA="55000" endA="300" endPos="45500" dir="5400000" sy="-100000" algn="bl" rotWithShape="0"/>
                </a:effectLst>
                <a:latin typeface="Chalkduster" charset="0"/>
                <a:ea typeface="Chalkduster" charset="0"/>
                <a:cs typeface="Chalkduster" charset="0"/>
              </a:rPr>
              <a:t>comes new norm</a:t>
            </a:r>
          </a:p>
          <a:p>
            <a:pPr algn="ctr"/>
            <a:r>
              <a:rPr kumimoji="1" lang="en-US" altLang="zh-CN" dirty="0" smtClean="0">
                <a:solidFill>
                  <a:srgbClr val="FF0000">
                    <a:alpha val="76000"/>
                  </a:srgbClr>
                </a:solidFill>
                <a:effectLst>
                  <a:reflection blurRad="6350" stA="55000" endA="300" endPos="45500" dir="5400000" sy="-100000" algn="bl" rotWithShape="0"/>
                </a:effectLst>
                <a:latin typeface="Chalkduster" charset="0"/>
                <a:ea typeface="Chalkduster" charset="0"/>
                <a:cs typeface="Chalkduster" charset="0"/>
              </a:rPr>
              <a:t>Through grouping</a:t>
            </a:r>
          </a:p>
          <a:p>
            <a:pPr algn="ctr"/>
            <a:r>
              <a:rPr kumimoji="1" lang="en-US" altLang="zh-CN" dirty="0" smtClean="0">
                <a:solidFill>
                  <a:srgbClr val="FF0000">
                    <a:alpha val="76000"/>
                  </a:srgbClr>
                </a:solidFill>
                <a:effectLst>
                  <a:reflection blurRad="6350" stA="55000" endA="300" endPos="45500" dir="5400000" sy="-100000" algn="bl" rotWithShape="0"/>
                </a:effectLst>
                <a:latin typeface="Chalkduster" charset="0"/>
                <a:ea typeface="Chalkduster" charset="0"/>
                <a:cs typeface="Chalkduster" charset="0"/>
              </a:rPr>
              <a:t> comes amplified power</a:t>
            </a:r>
            <a:endParaRPr kumimoji="1" lang="en-US" altLang="zh-CN" dirty="0">
              <a:solidFill>
                <a:srgbClr val="FF0000">
                  <a:alpha val="76000"/>
                </a:srgbClr>
              </a:solidFill>
              <a:effectLst>
                <a:reflection blurRad="6350" stA="55000" endA="300" endPos="45500" dir="5400000" sy="-100000" algn="bl" rotWithShape="0"/>
              </a:effectLst>
              <a:latin typeface="Chalkduster" charset="0"/>
              <a:ea typeface="Chalkduster" charset="0"/>
              <a:cs typeface="Chalkduster" charset="0"/>
            </a:endParaRPr>
          </a:p>
        </p:txBody>
      </p:sp>
      <p:sp>
        <p:nvSpPr>
          <p:cNvPr id="37" name="矩形 36"/>
          <p:cNvSpPr/>
          <p:nvPr/>
        </p:nvSpPr>
        <p:spPr>
          <a:xfrm>
            <a:off x="6368992" y="3696931"/>
            <a:ext cx="1107996" cy="646331"/>
          </a:xfrm>
          <a:prstGeom prst="rect">
            <a:avLst/>
          </a:prstGeom>
        </p:spPr>
        <p:txBody>
          <a:bodyPr wrap="none">
            <a:spAutoFit/>
          </a:bodyPr>
          <a:lstStyle/>
          <a:p>
            <a:pPr algn="ctr"/>
            <a:r>
              <a:rPr kumimoji="1" lang="zh-CN" altLang="en-US" dirty="0" smtClean="0">
                <a:solidFill>
                  <a:srgbClr val="FF0000"/>
                </a:solidFill>
                <a:effectLst>
                  <a:reflection blurRad="6350" stA="55000" endA="300" endPos="45500" dir="5400000" sy="-100000" algn="bl" rotWithShape="0"/>
                </a:effectLst>
                <a:latin typeface="STXingkai" charset="-122"/>
                <a:ea typeface="STXingkai" charset="-122"/>
                <a:cs typeface="STXingkai" charset="-122"/>
              </a:rPr>
              <a:t>不破不立</a:t>
            </a:r>
            <a:endParaRPr kumimoji="1" lang="en-US" altLang="zh-CN" dirty="0" smtClean="0">
              <a:solidFill>
                <a:srgbClr val="FF0000"/>
              </a:solidFill>
              <a:effectLst>
                <a:reflection blurRad="6350" stA="55000" endA="300" endPos="45500" dir="5400000" sy="-100000" algn="bl" rotWithShape="0"/>
              </a:effectLst>
              <a:latin typeface="STXingkai" charset="-122"/>
              <a:ea typeface="STXingkai" charset="-122"/>
              <a:cs typeface="STXingkai" charset="-122"/>
            </a:endParaRPr>
          </a:p>
          <a:p>
            <a:pPr algn="ctr"/>
            <a:r>
              <a:rPr kumimoji="1" lang="zh-CN" altLang="en-US" dirty="0" smtClean="0">
                <a:solidFill>
                  <a:srgbClr val="FF0000"/>
                </a:solidFill>
                <a:effectLst>
                  <a:reflection blurRad="6350" stA="55000" endA="300" endPos="45500" dir="5400000" sy="-100000" algn="bl" rotWithShape="0"/>
                </a:effectLst>
                <a:latin typeface="STXingkai" charset="-122"/>
                <a:ea typeface="STXingkai" charset="-122"/>
                <a:cs typeface="STXingkai" charset="-122"/>
              </a:rPr>
              <a:t>不聚不利</a:t>
            </a:r>
            <a:endParaRPr kumimoji="1" lang="en-US" altLang="zh-CN" dirty="0" smtClean="0">
              <a:solidFill>
                <a:srgbClr val="FF0000"/>
              </a:solidFill>
              <a:effectLst>
                <a:reflection blurRad="6350" stA="55000" endA="300" endPos="45500" dir="5400000" sy="-100000" algn="bl" rotWithShape="0"/>
              </a:effectLst>
              <a:latin typeface="STXingkai" charset="-122"/>
              <a:ea typeface="STXingkai" charset="-122"/>
              <a:cs typeface="STXingkai" charset="-122"/>
            </a:endParaRPr>
          </a:p>
        </p:txBody>
      </p:sp>
      <p:sp>
        <p:nvSpPr>
          <p:cNvPr id="14" name="矩形 13"/>
          <p:cNvSpPr/>
          <p:nvPr/>
        </p:nvSpPr>
        <p:spPr>
          <a:xfrm>
            <a:off x="3048000" y="337620"/>
            <a:ext cx="6096000" cy="584775"/>
          </a:xfrm>
          <a:prstGeom prst="rect">
            <a:avLst/>
          </a:prstGeom>
        </p:spPr>
        <p:txBody>
          <a:bodyPr>
            <a:spAutoFit/>
          </a:bodyPr>
          <a:lstStyle/>
          <a:p>
            <a:pPr algn="ctr"/>
            <a:r>
              <a:rPr kumimoji="1" lang="en-US" altLang="zh-CN" sz="3200" dirty="0" smtClean="0">
                <a:solidFill>
                  <a:schemeClr val="bg1"/>
                </a:solidFill>
                <a:latin typeface="Chalkduster" charset="0"/>
                <a:ea typeface="Chalkduster" charset="0"/>
                <a:cs typeface="Chalkduster" charset="0"/>
              </a:rPr>
              <a:t>DEFCON GROUP</a:t>
            </a:r>
            <a:r>
              <a:rPr kumimoji="1" lang="zh-CN" altLang="en-US" sz="3200" dirty="0" smtClean="0">
                <a:solidFill>
                  <a:schemeClr val="bg1"/>
                </a:solidFill>
                <a:latin typeface="Chalkduster" charset="0"/>
                <a:ea typeface="Chalkduster" charset="0"/>
                <a:cs typeface="Chalkduster" charset="0"/>
              </a:rPr>
              <a:t> </a:t>
            </a:r>
            <a:r>
              <a:rPr kumimoji="1" lang="en-US" altLang="zh-CN" sz="3200" dirty="0" smtClean="0">
                <a:solidFill>
                  <a:schemeClr val="bg1"/>
                </a:solidFill>
                <a:latin typeface="Chalkduster" charset="0"/>
                <a:ea typeface="Chalkduster" charset="0"/>
                <a:cs typeface="Chalkduster" charset="0"/>
              </a:rPr>
              <a:t>010</a:t>
            </a:r>
            <a:endParaRPr kumimoji="1" lang="zh-CN" altLang="en-US" sz="3200" dirty="0">
              <a:solidFill>
                <a:schemeClr val="bg1"/>
              </a:solidFill>
              <a:latin typeface="Chalkduster" charset="0"/>
              <a:ea typeface="Chalkduster" charset="0"/>
              <a:cs typeface="Chalkduster" charset="0"/>
            </a:endParaRPr>
          </a:p>
        </p:txBody>
      </p:sp>
      <p:sp>
        <p:nvSpPr>
          <p:cNvPr id="4" name="矩形 3"/>
          <p:cNvSpPr/>
          <p:nvPr/>
        </p:nvSpPr>
        <p:spPr>
          <a:xfrm>
            <a:off x="3361790" y="5606441"/>
            <a:ext cx="5468420" cy="461665"/>
          </a:xfrm>
          <a:prstGeom prst="rect">
            <a:avLst/>
          </a:prstGeom>
        </p:spPr>
        <p:txBody>
          <a:bodyPr wrap="none">
            <a:spAutoFit/>
          </a:bodyPr>
          <a:lstStyle/>
          <a:p>
            <a:r>
              <a:rPr kumimoji="1" lang="en-US" altLang="zh-CN" sz="2400" baseline="0" dirty="0" smtClean="0">
                <a:solidFill>
                  <a:schemeClr val="bg1">
                    <a:lumMod val="95000"/>
                  </a:schemeClr>
                </a:solidFill>
                <a:latin typeface="Chalkduster" charset="0"/>
                <a:ea typeface="Chalkduster" charset="0"/>
                <a:cs typeface="Chalkduster" charset="0"/>
              </a:rPr>
              <a:t>DC010</a:t>
            </a:r>
            <a:r>
              <a:rPr kumimoji="1" lang="zh-CN" altLang="en-US" sz="2400" baseline="0" dirty="0" smtClean="0">
                <a:solidFill>
                  <a:schemeClr val="bg1">
                    <a:lumMod val="95000"/>
                  </a:schemeClr>
                </a:solidFill>
                <a:latin typeface="Chalkduster" charset="0"/>
                <a:ea typeface="Chalkduster" charset="0"/>
                <a:cs typeface="Chalkduster" charset="0"/>
              </a:rPr>
              <a:t> </a:t>
            </a:r>
            <a:r>
              <a:rPr kumimoji="1" lang="en-US" altLang="zh-CN" sz="2400" dirty="0" smtClean="0">
                <a:solidFill>
                  <a:schemeClr val="bg1">
                    <a:lumMod val="95000"/>
                  </a:schemeClr>
                </a:solidFill>
                <a:latin typeface="Chalkduster" charset="0"/>
                <a:ea typeface="Chalkduster" charset="0"/>
                <a:cs typeface="Chalkduster" charset="0"/>
              </a:rPr>
              <a:t>==</a:t>
            </a:r>
            <a:r>
              <a:rPr kumimoji="1" lang="zh-CN" altLang="en-US" sz="2400" dirty="0" smtClean="0">
                <a:solidFill>
                  <a:schemeClr val="bg1">
                    <a:lumMod val="95000"/>
                  </a:schemeClr>
                </a:solidFill>
                <a:latin typeface="Chalkduster" charset="0"/>
                <a:ea typeface="Chalkduster" charset="0"/>
                <a:cs typeface="Chalkduster" charset="0"/>
              </a:rPr>
              <a:t> </a:t>
            </a:r>
            <a:r>
              <a:rPr kumimoji="1" lang="en-US" altLang="zh-CN" sz="2400" baseline="0" dirty="0" smtClean="0">
                <a:solidFill>
                  <a:schemeClr val="bg1">
                    <a:lumMod val="95000"/>
                  </a:schemeClr>
                </a:solidFill>
                <a:latin typeface="Chalkduster" charset="0"/>
                <a:ea typeface="Chalkduster" charset="0"/>
                <a:cs typeface="Chalkduster" charset="0"/>
              </a:rPr>
              <a:t>DEFCON</a:t>
            </a:r>
            <a:r>
              <a:rPr kumimoji="1" lang="zh-CN" altLang="en-US" sz="2400" baseline="0" dirty="0" smtClean="0">
                <a:solidFill>
                  <a:schemeClr val="bg1">
                    <a:lumMod val="95000"/>
                  </a:schemeClr>
                </a:solidFill>
                <a:latin typeface="Chalkduster" charset="0"/>
                <a:ea typeface="Chalkduster" charset="0"/>
                <a:cs typeface="Chalkduster" charset="0"/>
              </a:rPr>
              <a:t> </a:t>
            </a:r>
            <a:r>
              <a:rPr kumimoji="1" lang="en-US" altLang="zh-CN" sz="2400" baseline="0" dirty="0" smtClean="0">
                <a:solidFill>
                  <a:schemeClr val="bg1">
                    <a:lumMod val="95000"/>
                  </a:schemeClr>
                </a:solidFill>
                <a:latin typeface="Chalkduster" charset="0"/>
                <a:ea typeface="Chalkduster" charset="0"/>
                <a:cs typeface="Chalkduster" charset="0"/>
              </a:rPr>
              <a:t>GROUP</a:t>
            </a:r>
            <a:r>
              <a:rPr kumimoji="1" lang="zh-CN" altLang="en-US" sz="2400" baseline="0" dirty="0" smtClean="0">
                <a:solidFill>
                  <a:schemeClr val="bg1">
                    <a:lumMod val="95000"/>
                  </a:schemeClr>
                </a:solidFill>
                <a:latin typeface="Chalkduster" charset="0"/>
                <a:ea typeface="Chalkduster" charset="0"/>
                <a:cs typeface="Chalkduster" charset="0"/>
              </a:rPr>
              <a:t> </a:t>
            </a:r>
            <a:r>
              <a:rPr kumimoji="1" lang="en-US" altLang="zh-CN" sz="2400" baseline="0" dirty="0" smtClean="0">
                <a:solidFill>
                  <a:schemeClr val="bg1">
                    <a:lumMod val="95000"/>
                  </a:schemeClr>
                </a:solidFill>
                <a:latin typeface="Chalkduster" charset="0"/>
                <a:ea typeface="Chalkduster" charset="0"/>
                <a:cs typeface="Chalkduster" charset="0"/>
              </a:rPr>
              <a:t>010</a:t>
            </a:r>
            <a:endParaRPr lang="zh-CN" altLang="en-US" sz="2400" dirty="0">
              <a:solidFill>
                <a:schemeClr val="bg1">
                  <a:lumMod val="95000"/>
                </a:schemeClr>
              </a:solidFill>
              <a:latin typeface="Chalkduster" charset="0"/>
              <a:ea typeface="Chalkduster" charset="0"/>
              <a:cs typeface="Chalkduster" charset="0"/>
            </a:endParaRPr>
          </a:p>
        </p:txBody>
      </p:sp>
      <p:pic>
        <p:nvPicPr>
          <p:cNvPr id="17" name="图片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8904" y="2324147"/>
            <a:ext cx="276527" cy="278439"/>
          </a:xfrm>
          <a:prstGeom prst="rect">
            <a:avLst/>
          </a:prstGeom>
        </p:spPr>
      </p:pic>
    </p:spTree>
    <p:extLst>
      <p:ext uri="{BB962C8B-B14F-4D97-AF65-F5344CB8AC3E}">
        <p14:creationId xmlns:p14="http://schemas.microsoft.com/office/powerpoint/2010/main" val="97065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000"/>
                                        <p:tgtEl>
                                          <p:spTgt spid="17"/>
                                        </p:tgtEl>
                                      </p:cBhvr>
                                    </p:animEffect>
                                    <p:anim calcmode="lin" valueType="num">
                                      <p:cBhvr>
                                        <p:cTn id="8" dur="2000" fill="hold"/>
                                        <p:tgtEl>
                                          <p:spTgt spid="17"/>
                                        </p:tgtEl>
                                        <p:attrNameLst>
                                          <p:attrName>ppt_w</p:attrName>
                                        </p:attrNameLst>
                                      </p:cBhvr>
                                      <p:tavLst>
                                        <p:tav tm="0" fmla="#ppt_w*sin(2.5*pi*$)">
                                          <p:val>
                                            <p:fltVal val="0"/>
                                          </p:val>
                                        </p:tav>
                                        <p:tav tm="100000">
                                          <p:val>
                                            <p:fltVal val="1"/>
                                          </p:val>
                                        </p:tav>
                                      </p:tavLst>
                                    </p:anim>
                                    <p:anim calcmode="lin" valueType="num">
                                      <p:cBhvr>
                                        <p:cTn id="9"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blinds(horizontal)">
                                      <p:cBhvr>
                                        <p:cTn id="18" dur="500"/>
                                        <p:tgtEl>
                                          <p:spTgt spid="37"/>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blinds(horizontal)">
                                      <p:cBhvr>
                                        <p:cTn id="2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3170004" y="0"/>
            <a:ext cx="6195420" cy="4511040"/>
          </a:xfrm>
          <a:prstGeom prst="rect">
            <a:avLst/>
          </a:prstGeom>
        </p:spPr>
      </p:pic>
      <p:sp>
        <p:nvSpPr>
          <p:cNvPr id="3" name="矩形 2"/>
          <p:cNvSpPr/>
          <p:nvPr/>
        </p:nvSpPr>
        <p:spPr>
          <a:xfrm>
            <a:off x="2478244" y="4803140"/>
            <a:ext cx="7534435" cy="523220"/>
          </a:xfrm>
          <a:prstGeom prst="rect">
            <a:avLst/>
          </a:prstGeom>
        </p:spPr>
        <p:txBody>
          <a:bodyPr wrap="none">
            <a:spAutoFit/>
          </a:bodyPr>
          <a:lstStyle/>
          <a:p>
            <a:r>
              <a:rPr lang="zh-CN" altLang="en-US" sz="2800" b="1" dirty="0" smtClean="0">
                <a:solidFill>
                  <a:schemeClr val="bg1"/>
                </a:solidFill>
                <a:latin typeface="HelveticaNeue" charset="0"/>
              </a:rPr>
              <a:t>谭晓生 </a:t>
            </a:r>
            <a:r>
              <a:rPr lang="en-US" altLang="zh-CN" sz="2800" dirty="0" smtClean="0">
                <a:solidFill>
                  <a:schemeClr val="bg1"/>
                </a:solidFill>
                <a:latin typeface="HelveticaNeue" charset="0"/>
              </a:rPr>
              <a:t>(360</a:t>
            </a:r>
            <a:r>
              <a:rPr lang="zh-CN" altLang="en-US" sz="2800" dirty="0" smtClean="0">
                <a:solidFill>
                  <a:schemeClr val="bg1"/>
                </a:solidFill>
                <a:latin typeface="HelveticaNeue" charset="0"/>
              </a:rPr>
              <a:t>集团高级副总裁，首席安全隐私官</a:t>
            </a:r>
            <a:r>
              <a:rPr lang="en-US" altLang="zh-CN" sz="2800" dirty="0" smtClean="0">
                <a:solidFill>
                  <a:schemeClr val="bg1"/>
                </a:solidFill>
                <a:latin typeface="HelveticaNeue" charset="0"/>
              </a:rPr>
              <a:t>)</a:t>
            </a:r>
            <a:endParaRPr lang="zh-CN" altLang="en-US" sz="2800" dirty="0">
              <a:solidFill>
                <a:schemeClr val="bg1"/>
              </a:solidFill>
            </a:endParaRPr>
          </a:p>
        </p:txBody>
      </p:sp>
      <p:sp>
        <p:nvSpPr>
          <p:cNvPr id="4" name="矩形 3"/>
          <p:cNvSpPr/>
          <p:nvPr/>
        </p:nvSpPr>
        <p:spPr>
          <a:xfrm>
            <a:off x="2478244" y="5511780"/>
            <a:ext cx="7534435" cy="1200329"/>
          </a:xfrm>
          <a:prstGeom prst="rect">
            <a:avLst/>
          </a:prstGeom>
        </p:spPr>
        <p:txBody>
          <a:bodyPr wrap="square">
            <a:spAutoFit/>
          </a:bodyPr>
          <a:lstStyle/>
          <a:p>
            <a:r>
              <a:rPr lang="zh-CN" altLang="en-US" sz="2400" dirty="0">
                <a:solidFill>
                  <a:schemeClr val="bg1"/>
                </a:solidFill>
                <a:latin typeface="HelveticaNeue" charset="0"/>
              </a:rPr>
              <a:t>由于培养了很多安全人才他被</a:t>
            </a:r>
            <a:r>
              <a:rPr lang="zh-CN" altLang="en-US" sz="2400" dirty="0" smtClean="0">
                <a:solidFill>
                  <a:schemeClr val="bg1"/>
                </a:solidFill>
                <a:latin typeface="HelveticaNeue" charset="0"/>
              </a:rPr>
              <a:t>人亲切地誉为</a:t>
            </a:r>
            <a:r>
              <a:rPr lang="en-US" altLang="zh-CN" sz="2400" dirty="0">
                <a:solidFill>
                  <a:schemeClr val="bg1"/>
                </a:solidFill>
                <a:latin typeface="HelveticaNeue" charset="0"/>
              </a:rPr>
              <a:t>『</a:t>
            </a:r>
            <a:r>
              <a:rPr lang="zh-CN" altLang="en-US" sz="2400" dirty="0">
                <a:solidFill>
                  <a:schemeClr val="bg1"/>
                </a:solidFill>
                <a:latin typeface="HelveticaNeue" charset="0"/>
              </a:rPr>
              <a:t>谭校长</a:t>
            </a:r>
            <a:r>
              <a:rPr lang="en-US" altLang="zh-CN" sz="2400" dirty="0">
                <a:solidFill>
                  <a:schemeClr val="bg1"/>
                </a:solidFill>
                <a:latin typeface="HelveticaNeue" charset="0"/>
              </a:rPr>
              <a:t>』</a:t>
            </a:r>
            <a:r>
              <a:rPr lang="zh-CN" altLang="en-US" sz="2400" dirty="0">
                <a:solidFill>
                  <a:schemeClr val="bg1"/>
                </a:solidFill>
                <a:latin typeface="HelveticaNeue" charset="0"/>
              </a:rPr>
              <a:t>。想知道中国安全行业的前世今生甚至未来趋势？想知道如何规划自己的安全之路</a:t>
            </a:r>
            <a:r>
              <a:rPr lang="zh-CN" altLang="en-US" sz="2400" dirty="0" smtClean="0">
                <a:solidFill>
                  <a:schemeClr val="bg1"/>
                </a:solidFill>
                <a:latin typeface="HelveticaNeue" charset="0"/>
              </a:rPr>
              <a:t>？请问</a:t>
            </a:r>
            <a:r>
              <a:rPr lang="zh-CN" altLang="en-US" sz="2400" dirty="0">
                <a:solidFill>
                  <a:schemeClr val="bg1"/>
                </a:solidFill>
                <a:latin typeface="HelveticaNeue" charset="0"/>
              </a:rPr>
              <a:t>他！</a:t>
            </a:r>
            <a:endParaRPr lang="zh-CN" altLang="en-US" sz="2400" dirty="0">
              <a:solidFill>
                <a:schemeClr val="bg1"/>
              </a:solidFill>
            </a:endParaRPr>
          </a:p>
        </p:txBody>
      </p:sp>
    </p:spTree>
    <p:extLst>
      <p:ext uri="{BB962C8B-B14F-4D97-AF65-F5344CB8AC3E}">
        <p14:creationId xmlns:p14="http://schemas.microsoft.com/office/powerpoint/2010/main" val="168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163319" y="-813196"/>
            <a:ext cx="9829800" cy="7372350"/>
          </a:xfrm>
          <a:prstGeom prst="rect">
            <a:avLst/>
          </a:prstGeom>
        </p:spPr>
      </p:pic>
      <p:sp>
        <p:nvSpPr>
          <p:cNvPr id="3" name="矩形 2"/>
          <p:cNvSpPr/>
          <p:nvPr/>
        </p:nvSpPr>
        <p:spPr>
          <a:xfrm>
            <a:off x="1870884" y="4186327"/>
            <a:ext cx="8079391" cy="523220"/>
          </a:xfrm>
          <a:prstGeom prst="rect">
            <a:avLst/>
          </a:prstGeom>
        </p:spPr>
        <p:txBody>
          <a:bodyPr wrap="none">
            <a:spAutoFit/>
          </a:bodyPr>
          <a:lstStyle/>
          <a:p>
            <a:r>
              <a:rPr lang="de-DE" altLang="zh-CN" sz="2800" b="1" dirty="0" err="1">
                <a:solidFill>
                  <a:schemeClr val="bg1"/>
                </a:solidFill>
                <a:latin typeface="HelveticaNeue" charset="0"/>
              </a:rPr>
              <a:t>Jayson</a:t>
            </a:r>
            <a:r>
              <a:rPr lang="de-DE" altLang="zh-CN" sz="2800" b="1" dirty="0">
                <a:solidFill>
                  <a:schemeClr val="bg1"/>
                </a:solidFill>
                <a:latin typeface="HelveticaNeue" charset="0"/>
              </a:rPr>
              <a:t> E Street </a:t>
            </a:r>
            <a:r>
              <a:rPr lang="de-DE" altLang="zh-CN" sz="2800" dirty="0">
                <a:solidFill>
                  <a:schemeClr val="bg1"/>
                </a:solidFill>
                <a:latin typeface="HelveticaNeue" charset="0"/>
              </a:rPr>
              <a:t>(DEFCON GROUPs </a:t>
            </a:r>
            <a:r>
              <a:rPr lang="zh-CN" altLang="de-DE" sz="2800" dirty="0">
                <a:solidFill>
                  <a:schemeClr val="bg1"/>
                </a:solidFill>
                <a:latin typeface="HelveticaNeue" charset="0"/>
              </a:rPr>
              <a:t>全球协调人</a:t>
            </a:r>
            <a:r>
              <a:rPr lang="de-DE" altLang="zh-CN" sz="2800" dirty="0">
                <a:solidFill>
                  <a:schemeClr val="bg1"/>
                </a:solidFill>
                <a:latin typeface="HelveticaNeue" charset="0"/>
              </a:rPr>
              <a:t>)</a:t>
            </a:r>
            <a:endParaRPr lang="zh-CN" altLang="en-US" sz="2800" dirty="0">
              <a:solidFill>
                <a:schemeClr val="bg1"/>
              </a:solidFill>
            </a:endParaRPr>
          </a:p>
        </p:txBody>
      </p:sp>
      <p:sp>
        <p:nvSpPr>
          <p:cNvPr id="4" name="矩形 3"/>
          <p:cNvSpPr/>
          <p:nvPr/>
        </p:nvSpPr>
        <p:spPr>
          <a:xfrm>
            <a:off x="1193799" y="4927938"/>
            <a:ext cx="10073640" cy="1631216"/>
          </a:xfrm>
          <a:prstGeom prst="rect">
            <a:avLst/>
          </a:prstGeom>
        </p:spPr>
        <p:txBody>
          <a:bodyPr wrap="square">
            <a:spAutoFit/>
          </a:bodyPr>
          <a:lstStyle/>
          <a:p>
            <a:r>
              <a:rPr lang="zh-CN" altLang="en-US" sz="2000" dirty="0">
                <a:solidFill>
                  <a:schemeClr val="bg1"/>
                </a:solidFill>
                <a:latin typeface="HelveticaNeue" charset="0"/>
              </a:rPr>
              <a:t>出过黑客书籍，精通社会工程（银行、大公司等的授权区域他经常大摇大摆地就进去了</a:t>
            </a:r>
            <a:r>
              <a:rPr lang="en-US" altLang="zh-CN" sz="2000" dirty="0">
                <a:solidFill>
                  <a:schemeClr val="bg1"/>
                </a:solidFill>
                <a:latin typeface="HelveticaNeue" charset="0"/>
              </a:rPr>
              <a:t>…</a:t>
            </a:r>
            <a:r>
              <a:rPr lang="zh-CN" altLang="en-US" sz="2000" dirty="0">
                <a:solidFill>
                  <a:schemeClr val="bg1"/>
                </a:solidFill>
                <a:latin typeface="HelveticaNeue" charset="0"/>
              </a:rPr>
              <a:t>去了</a:t>
            </a:r>
            <a:r>
              <a:rPr lang="en-US" altLang="zh-CN" sz="2000" dirty="0">
                <a:solidFill>
                  <a:schemeClr val="bg1"/>
                </a:solidFill>
                <a:latin typeface="HelveticaNeue" charset="0"/>
              </a:rPr>
              <a:t>…</a:t>
            </a:r>
            <a:r>
              <a:rPr lang="zh-CN" altLang="en-US" sz="2000" dirty="0">
                <a:solidFill>
                  <a:schemeClr val="bg1"/>
                </a:solidFill>
                <a:latin typeface="HelveticaNeue" charset="0"/>
              </a:rPr>
              <a:t>了</a:t>
            </a:r>
            <a:r>
              <a:rPr lang="en-US" altLang="zh-CN" sz="2000" dirty="0">
                <a:solidFill>
                  <a:schemeClr val="bg1"/>
                </a:solidFill>
                <a:latin typeface="HelveticaNeue" charset="0"/>
              </a:rPr>
              <a:t>…</a:t>
            </a:r>
            <a:r>
              <a:rPr lang="zh-CN" altLang="en-US" sz="2000" dirty="0">
                <a:solidFill>
                  <a:schemeClr val="bg1"/>
                </a:solidFill>
                <a:latin typeface="HelveticaNeue" charset="0"/>
              </a:rPr>
              <a:t>）</a:t>
            </a:r>
            <a:r>
              <a:rPr lang="en-US" altLang="zh-CN" sz="2000" dirty="0">
                <a:solidFill>
                  <a:schemeClr val="bg1"/>
                </a:solidFill>
                <a:latin typeface="HelveticaNeue" charset="0"/>
              </a:rPr>
              <a:t>,</a:t>
            </a:r>
            <a:r>
              <a:rPr lang="zh-CN" altLang="en-US" sz="2000" dirty="0">
                <a:solidFill>
                  <a:schemeClr val="bg1"/>
                </a:solidFill>
                <a:latin typeface="HelveticaNeue" charset="0"/>
              </a:rPr>
              <a:t>几十年的老黑客混迹全球各种安全大会，传播</a:t>
            </a:r>
            <a:r>
              <a:rPr lang="en-US" altLang="zh-CN" sz="2000" dirty="0">
                <a:solidFill>
                  <a:schemeClr val="bg1"/>
                </a:solidFill>
                <a:latin typeface="HelveticaNeue" charset="0"/>
              </a:rPr>
              <a:t>DEFCON</a:t>
            </a:r>
            <a:r>
              <a:rPr lang="zh-CN" altLang="en-US" sz="2000" dirty="0">
                <a:solidFill>
                  <a:schemeClr val="bg1"/>
                </a:solidFill>
                <a:latin typeface="HelveticaNeue" charset="0"/>
              </a:rPr>
              <a:t>黑客精神，去年刚获得</a:t>
            </a:r>
            <a:r>
              <a:rPr lang="en-US" altLang="zh-CN" sz="2000" dirty="0" err="1">
                <a:solidFill>
                  <a:schemeClr val="bg1"/>
                </a:solidFill>
                <a:latin typeface="HelveticaNeue" charset="0"/>
              </a:rPr>
              <a:t>Blackhat</a:t>
            </a:r>
            <a:r>
              <a:rPr lang="en-US" altLang="zh-CN" sz="2000" dirty="0">
                <a:solidFill>
                  <a:schemeClr val="bg1"/>
                </a:solidFill>
                <a:latin typeface="HelveticaNeue" charset="0"/>
              </a:rPr>
              <a:t> </a:t>
            </a:r>
            <a:r>
              <a:rPr lang="en-US" altLang="zh-CN" sz="2000" dirty="0" err="1">
                <a:solidFill>
                  <a:schemeClr val="bg1"/>
                </a:solidFill>
                <a:latin typeface="HelveticaNeue" charset="0"/>
              </a:rPr>
              <a:t>Pwnie</a:t>
            </a:r>
            <a:r>
              <a:rPr lang="en-US" altLang="zh-CN" sz="2000" dirty="0">
                <a:solidFill>
                  <a:schemeClr val="bg1"/>
                </a:solidFill>
                <a:latin typeface="HelveticaNeue" charset="0"/>
              </a:rPr>
              <a:t> Award </a:t>
            </a:r>
            <a:r>
              <a:rPr lang="zh-CN" altLang="en-US" sz="2000" dirty="0">
                <a:solidFill>
                  <a:schemeClr val="bg1"/>
                </a:solidFill>
                <a:latin typeface="HelveticaNeue" charset="0"/>
              </a:rPr>
              <a:t>终身成就奖提名。想知道非洲、南美、北美等等地方的黑客社区是什么样子的？想知道</a:t>
            </a:r>
            <a:r>
              <a:rPr lang="en-US" altLang="zh-CN" sz="2000" dirty="0">
                <a:solidFill>
                  <a:schemeClr val="bg1"/>
                </a:solidFill>
                <a:latin typeface="HelveticaNeue" charset="0"/>
              </a:rPr>
              <a:t>DEFCON</a:t>
            </a:r>
            <a:r>
              <a:rPr lang="zh-CN" altLang="en-US" sz="2000" dirty="0">
                <a:solidFill>
                  <a:schemeClr val="bg1"/>
                </a:solidFill>
                <a:latin typeface="HelveticaNeue" charset="0"/>
              </a:rPr>
              <a:t>的前世今生、台前幕后？想知道物理渗透测试怎么不被保安打？问他！</a:t>
            </a:r>
            <a:endParaRPr lang="zh-CN" altLang="en-US" sz="2000" dirty="0">
              <a:solidFill>
                <a:schemeClr val="bg1"/>
              </a:solidFill>
            </a:endParaRPr>
          </a:p>
        </p:txBody>
      </p:sp>
    </p:spTree>
    <p:extLst>
      <p:ext uri="{BB962C8B-B14F-4D97-AF65-F5344CB8AC3E}">
        <p14:creationId xmlns:p14="http://schemas.microsoft.com/office/powerpoint/2010/main" val="1010275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56212" y="1416337"/>
            <a:ext cx="8778240" cy="3354765"/>
          </a:xfrm>
          <a:prstGeom prst="rect">
            <a:avLst/>
          </a:prstGeom>
        </p:spPr>
        <p:txBody>
          <a:bodyPr wrap="square">
            <a:spAutoFit/>
          </a:bodyPr>
          <a:lstStyle/>
          <a:p>
            <a:r>
              <a:rPr lang="zh-CN" altLang="en-US" sz="2400" dirty="0">
                <a:solidFill>
                  <a:schemeClr val="bg1"/>
                </a:solidFill>
                <a:latin typeface="HelveticaNeue" charset="0"/>
              </a:rPr>
              <a:t> </a:t>
            </a:r>
            <a:r>
              <a:rPr lang="zh-CN" altLang="en-US" sz="2400" b="1" dirty="0">
                <a:solidFill>
                  <a:schemeClr val="bg1"/>
                </a:solidFill>
                <a:latin typeface="HelveticaNeue" charset="0"/>
              </a:rPr>
              <a:t>刘峥</a:t>
            </a:r>
            <a:r>
              <a:rPr lang="zh-CN" altLang="en-US" sz="2800" dirty="0">
                <a:solidFill>
                  <a:schemeClr val="bg1"/>
                </a:solidFill>
                <a:latin typeface="HelveticaNeue" charset="0"/>
              </a:rPr>
              <a:t>，</a:t>
            </a:r>
            <a:r>
              <a:rPr lang="zh-CN" altLang="en-US" sz="2400" dirty="0">
                <a:solidFill>
                  <a:schemeClr val="bg1"/>
                </a:solidFill>
                <a:latin typeface="HelveticaNeue" charset="0"/>
              </a:rPr>
              <a:t>硕士毕业于新加坡南洋理工大学信号处理专业。在知名智能卡供应商</a:t>
            </a:r>
            <a:r>
              <a:rPr lang="en-US" altLang="zh-CN" sz="2800" dirty="0" err="1">
                <a:solidFill>
                  <a:schemeClr val="bg1"/>
                </a:solidFill>
                <a:latin typeface="HelveticaNeue" charset="0"/>
              </a:rPr>
              <a:t>Gemalto</a:t>
            </a:r>
            <a:r>
              <a:rPr lang="zh-CN" altLang="en-US" sz="2400" dirty="0">
                <a:solidFill>
                  <a:schemeClr val="bg1"/>
                </a:solidFill>
                <a:latin typeface="HelveticaNeue" charset="0"/>
              </a:rPr>
              <a:t>工作三年后归国。曾参与某双界面智能卡芯片的安全设计</a:t>
            </a:r>
            <a:r>
              <a:rPr lang="zh-CN" altLang="en-US" sz="2800" dirty="0">
                <a:solidFill>
                  <a:schemeClr val="bg1"/>
                </a:solidFill>
                <a:latin typeface="HelveticaNeue" charset="0"/>
              </a:rPr>
              <a:t>，</a:t>
            </a:r>
            <a:r>
              <a:rPr lang="zh-CN" altLang="en-US" sz="2400" dirty="0">
                <a:solidFill>
                  <a:schemeClr val="bg1"/>
                </a:solidFill>
                <a:latin typeface="HelveticaNeue" charset="0"/>
              </a:rPr>
              <a:t>并在其间提交两项安全设计发明专利。目前在深圳</a:t>
            </a:r>
            <a:r>
              <a:rPr lang="en-US" altLang="zh-CN" sz="2800" dirty="0">
                <a:solidFill>
                  <a:schemeClr val="bg1"/>
                </a:solidFill>
                <a:latin typeface="HelveticaNeue" charset="0"/>
              </a:rPr>
              <a:t>OSR</a:t>
            </a:r>
            <a:r>
              <a:rPr lang="zh-CN" altLang="en-US" sz="2400" dirty="0">
                <a:solidFill>
                  <a:schemeClr val="bg1"/>
                </a:solidFill>
                <a:latin typeface="HelveticaNeue" charset="0"/>
              </a:rPr>
              <a:t>工作</a:t>
            </a:r>
            <a:r>
              <a:rPr lang="zh-CN" altLang="en-US" sz="2800" dirty="0">
                <a:solidFill>
                  <a:schemeClr val="bg1"/>
                </a:solidFill>
                <a:latin typeface="HelveticaNeue" charset="0"/>
              </a:rPr>
              <a:t>，</a:t>
            </a:r>
            <a:r>
              <a:rPr lang="zh-CN" altLang="en-US" sz="2400" dirty="0">
                <a:solidFill>
                  <a:schemeClr val="bg1"/>
                </a:solidFill>
                <a:latin typeface="HelveticaNeue" charset="0"/>
              </a:rPr>
              <a:t>负责安全芯片评估、芯片安全方案设计和分析</a:t>
            </a:r>
            <a:r>
              <a:rPr lang="zh-CN" altLang="en-US" sz="2800" dirty="0">
                <a:solidFill>
                  <a:schemeClr val="bg1"/>
                </a:solidFill>
                <a:latin typeface="HelveticaNeue" charset="0"/>
              </a:rPr>
              <a:t>，</a:t>
            </a:r>
            <a:r>
              <a:rPr lang="zh-CN" altLang="en-US" sz="2400" dirty="0">
                <a:solidFill>
                  <a:schemeClr val="bg1"/>
                </a:solidFill>
                <a:latin typeface="HelveticaNeue" charset="0"/>
              </a:rPr>
              <a:t>并参与多项行业安全标准草案制定。哟，芯片级的安全哦，屌不屌？不想一辈子当个脚本小子你就得了解一些计算机底层知识，物联网时代你更需要了解点物理安全好好地</a:t>
            </a:r>
            <a:r>
              <a:rPr lang="en-US" altLang="zh-CN" sz="2400" dirty="0">
                <a:solidFill>
                  <a:schemeClr val="bg1"/>
                </a:solidFill>
                <a:latin typeface="HelveticaNeue" charset="0"/>
              </a:rPr>
              <a:t>Exploit</a:t>
            </a:r>
            <a:r>
              <a:rPr lang="zh-CN" altLang="en-US" sz="2400" dirty="0">
                <a:solidFill>
                  <a:schemeClr val="bg1"/>
                </a:solidFill>
                <a:latin typeface="HelveticaNeue" charset="0"/>
              </a:rPr>
              <a:t>他，不用给我面子</a:t>
            </a:r>
            <a:r>
              <a:rPr lang="zh-CN" altLang="en-US" sz="2400" dirty="0" smtClean="0">
                <a:solidFill>
                  <a:schemeClr val="bg1"/>
                </a:solidFill>
                <a:latin typeface="HelveticaNeue" charset="0"/>
              </a:rPr>
              <a:t>！</a:t>
            </a:r>
            <a:endParaRPr lang="zh-CN" altLang="en-US" sz="2400" dirty="0">
              <a:solidFill>
                <a:schemeClr val="bg1">
                  <a:lumMod val="85000"/>
                </a:schemeClr>
              </a:solidFill>
            </a:endParaRPr>
          </a:p>
        </p:txBody>
      </p:sp>
      <p:pic>
        <p:nvPicPr>
          <p:cNvPr id="3" name="图片 2"/>
          <p:cNvPicPr>
            <a:picLocks noChangeAspect="1"/>
          </p:cNvPicPr>
          <p:nvPr/>
        </p:nvPicPr>
        <p:blipFill>
          <a:blip r:embed="rId2"/>
          <a:stretch>
            <a:fillRect/>
          </a:stretch>
        </p:blipFill>
        <p:spPr>
          <a:xfrm>
            <a:off x="0" y="963930"/>
            <a:ext cx="3256212" cy="4259580"/>
          </a:xfrm>
          <a:prstGeom prst="rect">
            <a:avLst/>
          </a:prstGeom>
        </p:spPr>
      </p:pic>
    </p:spTree>
    <p:extLst>
      <p:ext uri="{BB962C8B-B14F-4D97-AF65-F5344CB8AC3E}">
        <p14:creationId xmlns:p14="http://schemas.microsoft.com/office/powerpoint/2010/main" val="5856401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390650"/>
            <a:ext cx="3403600" cy="3771900"/>
          </a:xfrm>
          <a:prstGeom prst="rect">
            <a:avLst/>
          </a:prstGeom>
        </p:spPr>
      </p:pic>
      <p:sp>
        <p:nvSpPr>
          <p:cNvPr id="4" name="矩形 3"/>
          <p:cNvSpPr/>
          <p:nvPr/>
        </p:nvSpPr>
        <p:spPr>
          <a:xfrm>
            <a:off x="3403600" y="1972717"/>
            <a:ext cx="7833360" cy="2308324"/>
          </a:xfrm>
          <a:prstGeom prst="rect">
            <a:avLst/>
          </a:prstGeom>
        </p:spPr>
        <p:txBody>
          <a:bodyPr wrap="square">
            <a:spAutoFit/>
          </a:bodyPr>
          <a:lstStyle/>
          <a:p>
            <a:r>
              <a:rPr lang="zh-CN" altLang="en-US" sz="2400" dirty="0">
                <a:solidFill>
                  <a:schemeClr val="bg1"/>
                </a:solidFill>
                <a:latin typeface="HelveticaNeue" charset="0"/>
              </a:rPr>
              <a:t>毕业于瑞典皇家工学院和芬兰阿尔托大学，拥有</a:t>
            </a:r>
            <a:r>
              <a:rPr lang="en-US" altLang="zh-CN" sz="2400" dirty="0">
                <a:solidFill>
                  <a:schemeClr val="bg1"/>
                </a:solidFill>
                <a:latin typeface="HelveticaNeue" charset="0"/>
              </a:rPr>
              <a:t>ICT</a:t>
            </a:r>
            <a:r>
              <a:rPr lang="zh-CN" altLang="en-US" sz="2400" dirty="0">
                <a:solidFill>
                  <a:schemeClr val="bg1"/>
                </a:solidFill>
                <a:latin typeface="HelveticaNeue" charset="0"/>
              </a:rPr>
              <a:t>和嵌入式系统双硕士学位，现在主要进行嵌入式软件开发与嵌入式安全评测工作，负责研究与开发了</a:t>
            </a:r>
            <a:r>
              <a:rPr lang="en-US" altLang="zh-CN" sz="2400" dirty="0">
                <a:solidFill>
                  <a:schemeClr val="bg1"/>
                </a:solidFill>
                <a:latin typeface="HelveticaNeue" charset="0"/>
              </a:rPr>
              <a:t>OSR</a:t>
            </a:r>
            <a:r>
              <a:rPr lang="zh-CN" altLang="en-US" sz="2400" dirty="0">
                <a:solidFill>
                  <a:schemeClr val="bg1"/>
                </a:solidFill>
                <a:latin typeface="HelveticaNeue" charset="0"/>
              </a:rPr>
              <a:t>（一家公司）全系列</a:t>
            </a:r>
            <a:r>
              <a:rPr lang="en-US" altLang="zh-CN" sz="2400" dirty="0">
                <a:solidFill>
                  <a:schemeClr val="bg1"/>
                </a:solidFill>
                <a:latin typeface="HelveticaNeue" charset="0"/>
              </a:rPr>
              <a:t>FIDO</a:t>
            </a:r>
            <a:r>
              <a:rPr lang="zh-CN" altLang="en-US" sz="2400" dirty="0">
                <a:solidFill>
                  <a:schemeClr val="bg1"/>
                </a:solidFill>
                <a:latin typeface="HelveticaNeue" charset="0"/>
              </a:rPr>
              <a:t>产品，并且参与了包括</a:t>
            </a:r>
            <a:r>
              <a:rPr lang="en-US" altLang="zh-CN" sz="2400" dirty="0">
                <a:solidFill>
                  <a:schemeClr val="bg1"/>
                </a:solidFill>
                <a:latin typeface="HelveticaNeue" charset="0"/>
              </a:rPr>
              <a:t>TEE</a:t>
            </a:r>
            <a:r>
              <a:rPr lang="zh-CN" altLang="en-US" sz="2400" dirty="0">
                <a:solidFill>
                  <a:schemeClr val="bg1"/>
                </a:solidFill>
                <a:latin typeface="HelveticaNeue" charset="0"/>
              </a:rPr>
              <a:t>安全测评标准在内的多项行业安全标准草案的制定以及相关的评测工作。我想你们已经知道该问他些什么问题了吧？</a:t>
            </a:r>
            <a:endParaRPr lang="zh-CN" altLang="en-US" sz="2400" dirty="0">
              <a:solidFill>
                <a:schemeClr val="bg1"/>
              </a:solidFill>
            </a:endParaRPr>
          </a:p>
        </p:txBody>
      </p:sp>
    </p:spTree>
    <p:extLst>
      <p:ext uri="{BB962C8B-B14F-4D97-AF65-F5344CB8AC3E}">
        <p14:creationId xmlns:p14="http://schemas.microsoft.com/office/powerpoint/2010/main" val="18998940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023313" y="166751"/>
            <a:ext cx="2296160" cy="1707769"/>
          </a:xfrm>
          <a:prstGeom prst="rect">
            <a:avLst/>
          </a:prstGeom>
        </p:spPr>
      </p:pic>
      <p:sp>
        <p:nvSpPr>
          <p:cNvPr id="3" name="矩形 2"/>
          <p:cNvSpPr/>
          <p:nvPr/>
        </p:nvSpPr>
        <p:spPr>
          <a:xfrm>
            <a:off x="457213" y="2268974"/>
            <a:ext cx="3017493" cy="369332"/>
          </a:xfrm>
          <a:prstGeom prst="rect">
            <a:avLst/>
          </a:prstGeom>
        </p:spPr>
        <p:txBody>
          <a:bodyPr wrap="none">
            <a:spAutoFit/>
          </a:bodyPr>
          <a:lstStyle/>
          <a:p>
            <a:r>
              <a:rPr lang="en-US" altLang="zh-CN" b="1">
                <a:solidFill>
                  <a:schemeClr val="bg1"/>
                </a:solidFill>
                <a:latin typeface="HelveticaNeue" charset="0"/>
              </a:rPr>
              <a:t>Hardware Hacking Village</a:t>
            </a:r>
            <a:endParaRPr lang="zh-CN" altLang="en-US" dirty="0">
              <a:solidFill>
                <a:schemeClr val="bg1"/>
              </a:solidFill>
            </a:endParaRPr>
          </a:p>
        </p:txBody>
      </p:sp>
      <p:pic>
        <p:nvPicPr>
          <p:cNvPr id="4" name="图片 3"/>
          <p:cNvPicPr>
            <a:picLocks noChangeAspect="1"/>
          </p:cNvPicPr>
          <p:nvPr/>
        </p:nvPicPr>
        <p:blipFill>
          <a:blip r:embed="rId4"/>
          <a:stretch>
            <a:fillRect/>
          </a:stretch>
        </p:blipFill>
        <p:spPr>
          <a:xfrm>
            <a:off x="4492367" y="166751"/>
            <a:ext cx="2824217" cy="1707769"/>
          </a:xfrm>
          <a:prstGeom prst="rect">
            <a:avLst/>
          </a:prstGeom>
        </p:spPr>
      </p:pic>
      <p:sp>
        <p:nvSpPr>
          <p:cNvPr id="5" name="矩形 4"/>
          <p:cNvSpPr/>
          <p:nvPr/>
        </p:nvSpPr>
        <p:spPr>
          <a:xfrm>
            <a:off x="4675247" y="2268974"/>
            <a:ext cx="2341347" cy="369332"/>
          </a:xfrm>
          <a:prstGeom prst="rect">
            <a:avLst/>
          </a:prstGeom>
        </p:spPr>
        <p:txBody>
          <a:bodyPr wrap="none">
            <a:spAutoFit/>
          </a:bodyPr>
          <a:lstStyle/>
          <a:p>
            <a:r>
              <a:rPr lang="en-US" altLang="zh-CN" b="1">
                <a:solidFill>
                  <a:schemeClr val="bg1"/>
                </a:solidFill>
                <a:latin typeface="HelveticaNeue" charset="0"/>
              </a:rPr>
              <a:t>Car Hacking Village</a:t>
            </a:r>
            <a:endParaRPr lang="zh-CN" altLang="en-US" dirty="0">
              <a:solidFill>
                <a:schemeClr val="bg1"/>
              </a:solidFill>
            </a:endParaRPr>
          </a:p>
        </p:txBody>
      </p:sp>
      <p:pic>
        <p:nvPicPr>
          <p:cNvPr id="6" name="图片 5"/>
          <p:cNvPicPr>
            <a:picLocks noChangeAspect="1"/>
          </p:cNvPicPr>
          <p:nvPr/>
        </p:nvPicPr>
        <p:blipFill>
          <a:blip r:embed="rId5"/>
          <a:stretch>
            <a:fillRect/>
          </a:stretch>
        </p:blipFill>
        <p:spPr>
          <a:xfrm>
            <a:off x="8484122" y="166751"/>
            <a:ext cx="2553674" cy="1707769"/>
          </a:xfrm>
          <a:prstGeom prst="rect">
            <a:avLst/>
          </a:prstGeom>
        </p:spPr>
      </p:pic>
      <p:sp>
        <p:nvSpPr>
          <p:cNvPr id="7" name="矩形 6"/>
          <p:cNvSpPr/>
          <p:nvPr/>
        </p:nvSpPr>
        <p:spPr>
          <a:xfrm>
            <a:off x="8425228" y="2268974"/>
            <a:ext cx="2335896" cy="369332"/>
          </a:xfrm>
          <a:prstGeom prst="rect">
            <a:avLst/>
          </a:prstGeom>
        </p:spPr>
        <p:txBody>
          <a:bodyPr wrap="none">
            <a:spAutoFit/>
          </a:bodyPr>
          <a:lstStyle/>
          <a:p>
            <a:r>
              <a:rPr lang="en-US" altLang="zh-CN" b="1">
                <a:solidFill>
                  <a:schemeClr val="bg1"/>
                </a:solidFill>
                <a:latin typeface="HelveticaNeue" charset="0"/>
              </a:rPr>
              <a:t>NFC&amp;RFID Hacking</a:t>
            </a:r>
            <a:endParaRPr lang="zh-CN" altLang="en-US" dirty="0">
              <a:solidFill>
                <a:schemeClr val="bg1"/>
              </a:solidFill>
            </a:endParaRPr>
          </a:p>
        </p:txBody>
      </p:sp>
      <p:pic>
        <p:nvPicPr>
          <p:cNvPr id="8" name="图片 7"/>
          <p:cNvPicPr>
            <a:picLocks noChangeAspect="1"/>
          </p:cNvPicPr>
          <p:nvPr/>
        </p:nvPicPr>
        <p:blipFill>
          <a:blip r:embed="rId6"/>
          <a:stretch>
            <a:fillRect/>
          </a:stretch>
        </p:blipFill>
        <p:spPr>
          <a:xfrm>
            <a:off x="949569" y="3244334"/>
            <a:ext cx="2582553" cy="1553567"/>
          </a:xfrm>
          <a:prstGeom prst="rect">
            <a:avLst/>
          </a:prstGeom>
        </p:spPr>
      </p:pic>
      <p:sp>
        <p:nvSpPr>
          <p:cNvPr id="9" name="矩形 8"/>
          <p:cNvSpPr/>
          <p:nvPr/>
        </p:nvSpPr>
        <p:spPr>
          <a:xfrm>
            <a:off x="592507" y="5403929"/>
            <a:ext cx="2882199" cy="369332"/>
          </a:xfrm>
          <a:prstGeom prst="rect">
            <a:avLst/>
          </a:prstGeom>
        </p:spPr>
        <p:txBody>
          <a:bodyPr wrap="none">
            <a:spAutoFit/>
          </a:bodyPr>
          <a:lstStyle/>
          <a:p>
            <a:r>
              <a:rPr lang="en-US" altLang="zh-CN" b="1">
                <a:solidFill>
                  <a:schemeClr val="bg1"/>
                </a:solidFill>
                <a:latin typeface="HelveticaNeue" charset="0"/>
              </a:rPr>
              <a:t>Wireless Hacking Village</a:t>
            </a:r>
            <a:endParaRPr lang="zh-CN" altLang="en-US" dirty="0">
              <a:solidFill>
                <a:schemeClr val="bg1"/>
              </a:solidFill>
            </a:endParaRPr>
          </a:p>
        </p:txBody>
      </p:sp>
      <p:pic>
        <p:nvPicPr>
          <p:cNvPr id="10" name="图片 9"/>
          <p:cNvPicPr>
            <a:picLocks noChangeAspect="1"/>
          </p:cNvPicPr>
          <p:nvPr/>
        </p:nvPicPr>
        <p:blipFill>
          <a:blip r:embed="rId7"/>
          <a:stretch>
            <a:fillRect/>
          </a:stretch>
        </p:blipFill>
        <p:spPr>
          <a:xfrm>
            <a:off x="4492367" y="3244334"/>
            <a:ext cx="2588841" cy="1856684"/>
          </a:xfrm>
          <a:prstGeom prst="rect">
            <a:avLst/>
          </a:prstGeom>
        </p:spPr>
      </p:pic>
      <p:sp>
        <p:nvSpPr>
          <p:cNvPr id="11" name="矩形 10"/>
          <p:cNvSpPr/>
          <p:nvPr/>
        </p:nvSpPr>
        <p:spPr>
          <a:xfrm>
            <a:off x="4335411" y="5420082"/>
            <a:ext cx="2681183" cy="369332"/>
          </a:xfrm>
          <a:prstGeom prst="rect">
            <a:avLst/>
          </a:prstGeom>
        </p:spPr>
        <p:txBody>
          <a:bodyPr wrap="none">
            <a:spAutoFit/>
          </a:bodyPr>
          <a:lstStyle/>
          <a:p>
            <a:r>
              <a:rPr lang="en-US" altLang="zh-CN" b="1">
                <a:solidFill>
                  <a:schemeClr val="bg1"/>
                </a:solidFill>
                <a:latin typeface="HelveticaNeue" charset="0"/>
              </a:rPr>
              <a:t>Tamper Evident Village</a:t>
            </a:r>
            <a:endParaRPr lang="zh-CN" altLang="en-US" dirty="0">
              <a:solidFill>
                <a:schemeClr val="bg1"/>
              </a:solidFill>
            </a:endParaRPr>
          </a:p>
        </p:txBody>
      </p:sp>
      <p:pic>
        <p:nvPicPr>
          <p:cNvPr id="12" name="图片 11"/>
          <p:cNvPicPr>
            <a:picLocks noChangeAspect="1"/>
          </p:cNvPicPr>
          <p:nvPr/>
        </p:nvPicPr>
        <p:blipFill>
          <a:blip r:embed="rId8"/>
          <a:stretch>
            <a:fillRect/>
          </a:stretch>
        </p:blipFill>
        <p:spPr>
          <a:xfrm>
            <a:off x="8425228" y="3244334"/>
            <a:ext cx="2524350" cy="1632939"/>
          </a:xfrm>
          <a:prstGeom prst="rect">
            <a:avLst/>
          </a:prstGeom>
        </p:spPr>
      </p:pic>
      <p:sp>
        <p:nvSpPr>
          <p:cNvPr id="13" name="矩形 12"/>
          <p:cNvSpPr/>
          <p:nvPr/>
        </p:nvSpPr>
        <p:spPr>
          <a:xfrm>
            <a:off x="8484122" y="5420082"/>
            <a:ext cx="2429511" cy="369332"/>
          </a:xfrm>
          <a:prstGeom prst="rect">
            <a:avLst/>
          </a:prstGeom>
        </p:spPr>
        <p:txBody>
          <a:bodyPr wrap="none">
            <a:spAutoFit/>
          </a:bodyPr>
          <a:lstStyle/>
          <a:p>
            <a:r>
              <a:rPr lang="en-US" altLang="zh-CN" b="1">
                <a:solidFill>
                  <a:schemeClr val="bg1"/>
                </a:solidFill>
                <a:latin typeface="HelveticaNeue" charset="0"/>
              </a:rPr>
              <a:t>Lock-Picking Village</a:t>
            </a:r>
            <a:endParaRPr lang="zh-CN" altLang="en-US" dirty="0">
              <a:solidFill>
                <a:schemeClr val="bg1"/>
              </a:solidFill>
            </a:endParaRPr>
          </a:p>
        </p:txBody>
      </p:sp>
      <p:sp>
        <p:nvSpPr>
          <p:cNvPr id="14" name="文本框 13"/>
          <p:cNvSpPr txBox="1"/>
          <p:nvPr/>
        </p:nvSpPr>
        <p:spPr>
          <a:xfrm>
            <a:off x="1100515" y="5705260"/>
            <a:ext cx="8794395" cy="646331"/>
          </a:xfrm>
          <a:prstGeom prst="rect">
            <a:avLst/>
          </a:prstGeom>
          <a:noFill/>
        </p:spPr>
        <p:txBody>
          <a:bodyPr wrap="none" rtlCol="0">
            <a:spAutoFit/>
          </a:bodyPr>
          <a:lstStyle/>
          <a:p>
            <a:r>
              <a:rPr kumimoji="1" lang="en-US" altLang="zh-CN" sz="3600" b="1" dirty="0" smtClean="0">
                <a:solidFill>
                  <a:schemeClr val="bg1"/>
                </a:solidFill>
              </a:rPr>
              <a:t>6</a:t>
            </a:r>
            <a:r>
              <a:rPr kumimoji="1" lang="zh-CN" altLang="en-US" sz="3600" b="1" dirty="0" smtClean="0">
                <a:solidFill>
                  <a:schemeClr val="bg1"/>
                </a:solidFill>
              </a:rPr>
              <a:t>个 </a:t>
            </a:r>
            <a:r>
              <a:rPr kumimoji="1" lang="en-US" altLang="zh-CN" sz="3600" b="1" dirty="0" smtClean="0">
                <a:solidFill>
                  <a:schemeClr val="bg1"/>
                </a:solidFill>
              </a:rPr>
              <a:t>Nano </a:t>
            </a:r>
            <a:r>
              <a:rPr kumimoji="1" lang="en-US" altLang="zh-CN" sz="3600" b="1" dirty="0" smtClean="0">
                <a:solidFill>
                  <a:schemeClr val="bg1"/>
                </a:solidFill>
              </a:rPr>
              <a:t>villages</a:t>
            </a:r>
            <a:r>
              <a:rPr kumimoji="1" lang="zh-CN" altLang="en-US" sz="3600" b="1" dirty="0" smtClean="0">
                <a:solidFill>
                  <a:schemeClr val="bg1"/>
                </a:solidFill>
              </a:rPr>
              <a:t>（</a:t>
            </a:r>
            <a:r>
              <a:rPr kumimoji="1" lang="en-US" altLang="zh-CN" sz="3600" b="1" dirty="0" err="1" smtClean="0">
                <a:solidFill>
                  <a:schemeClr val="bg1"/>
                </a:solidFill>
              </a:rPr>
              <a:t>Find&amp;Exploi</a:t>
            </a:r>
            <a:r>
              <a:rPr kumimoji="1" lang="en-US" altLang="zh-CN" sz="3600" b="1" dirty="0" err="1" smtClean="0">
                <a:solidFill>
                  <a:schemeClr val="bg1"/>
                </a:solidFill>
              </a:rPr>
              <a:t>t</a:t>
            </a:r>
            <a:r>
              <a:rPr kumimoji="1" lang="zh-CN" altLang="en-US" sz="3600" b="1" dirty="0" smtClean="0">
                <a:solidFill>
                  <a:schemeClr val="bg1"/>
                </a:solidFill>
              </a:rPr>
              <a:t> </a:t>
            </a:r>
            <a:r>
              <a:rPr kumimoji="1" lang="en-US" altLang="zh-CN" sz="3600" b="1" dirty="0" smtClean="0">
                <a:solidFill>
                  <a:schemeClr val="bg1"/>
                </a:solidFill>
              </a:rPr>
              <a:t>Them</a:t>
            </a:r>
            <a:r>
              <a:rPr kumimoji="1" lang="zh-CN" altLang="en-US" sz="3600" b="1" dirty="0" smtClean="0">
                <a:solidFill>
                  <a:schemeClr val="bg1"/>
                </a:solidFill>
              </a:rPr>
              <a:t>）</a:t>
            </a:r>
            <a:endParaRPr kumimoji="1" lang="zh-CN" altLang="en-US" sz="3600" b="1" dirty="0">
              <a:solidFill>
                <a:schemeClr val="bg1"/>
              </a:solidFill>
            </a:endParaRPr>
          </a:p>
        </p:txBody>
      </p:sp>
    </p:spTree>
    <p:extLst>
      <p:ext uri="{BB962C8B-B14F-4D97-AF65-F5344CB8AC3E}">
        <p14:creationId xmlns:p14="http://schemas.microsoft.com/office/powerpoint/2010/main" val="4568803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1600" y="0"/>
            <a:ext cx="6903568" cy="6858000"/>
          </a:xfrm>
          <a:prstGeom prst="rect">
            <a:avLst/>
          </a:prstGeom>
        </p:spPr>
      </p:pic>
    </p:spTree>
    <p:extLst>
      <p:ext uri="{BB962C8B-B14F-4D97-AF65-F5344CB8AC3E}">
        <p14:creationId xmlns:p14="http://schemas.microsoft.com/office/powerpoint/2010/main" val="3441856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7953542" y="1029516"/>
            <a:ext cx="4265322" cy="5524500"/>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56" y="2174159"/>
            <a:ext cx="3403600" cy="3403600"/>
          </a:xfrm>
          <a:prstGeom prst="rect">
            <a:avLst/>
          </a:prstGeom>
        </p:spPr>
      </p:pic>
      <p:sp>
        <p:nvSpPr>
          <p:cNvPr id="5" name="文本框 4"/>
          <p:cNvSpPr txBox="1"/>
          <p:nvPr/>
        </p:nvSpPr>
        <p:spPr>
          <a:xfrm>
            <a:off x="237270" y="281970"/>
            <a:ext cx="3017173" cy="523220"/>
          </a:xfrm>
          <a:prstGeom prst="rect">
            <a:avLst/>
          </a:prstGeom>
          <a:noFill/>
        </p:spPr>
        <p:txBody>
          <a:bodyPr wrap="none" rtlCol="0">
            <a:spAutoFit/>
          </a:bodyPr>
          <a:lstStyle/>
          <a:p>
            <a:r>
              <a:rPr kumimoji="1" lang="zh-CN" altLang="en-US" sz="2800" dirty="0" smtClean="0">
                <a:solidFill>
                  <a:schemeClr val="bg1"/>
                </a:solidFill>
              </a:rPr>
              <a:t>关注</a:t>
            </a:r>
            <a:r>
              <a:rPr kumimoji="1" lang="en-US" altLang="zh-CN" sz="2800" dirty="0" smtClean="0">
                <a:solidFill>
                  <a:schemeClr val="bg1"/>
                </a:solidFill>
              </a:rPr>
              <a:t>DC010</a:t>
            </a:r>
            <a:r>
              <a:rPr kumimoji="1" lang="zh-CN" altLang="en-US" sz="2800" dirty="0" smtClean="0">
                <a:solidFill>
                  <a:schemeClr val="bg1"/>
                </a:solidFill>
              </a:rPr>
              <a:t>公众号</a:t>
            </a:r>
            <a:endParaRPr kumimoji="1" lang="zh-CN" altLang="en-US" sz="2800" dirty="0">
              <a:solidFill>
                <a:schemeClr val="bg1"/>
              </a:solidFill>
            </a:endParaRPr>
          </a:p>
        </p:txBody>
      </p:sp>
      <p:sp>
        <p:nvSpPr>
          <p:cNvPr id="6" name="文本框 5"/>
          <p:cNvSpPr txBox="1"/>
          <p:nvPr/>
        </p:nvSpPr>
        <p:spPr>
          <a:xfrm>
            <a:off x="8957151" y="281970"/>
            <a:ext cx="1980029" cy="523220"/>
          </a:xfrm>
          <a:prstGeom prst="rect">
            <a:avLst/>
          </a:prstGeom>
          <a:noFill/>
        </p:spPr>
        <p:txBody>
          <a:bodyPr wrap="none" rtlCol="0">
            <a:spAutoFit/>
          </a:bodyPr>
          <a:lstStyle/>
          <a:p>
            <a:r>
              <a:rPr kumimoji="1" lang="zh-CN" altLang="en-US" sz="2800" smtClean="0">
                <a:solidFill>
                  <a:schemeClr val="bg1"/>
                </a:solidFill>
              </a:rPr>
              <a:t>加入微信群</a:t>
            </a:r>
            <a:endParaRPr kumimoji="1" lang="zh-CN" altLang="en-US" sz="2800" dirty="0">
              <a:solidFill>
                <a:schemeClr val="bg1"/>
              </a:solidFill>
            </a:endParaRPr>
          </a:p>
        </p:txBody>
      </p:sp>
      <p:sp>
        <p:nvSpPr>
          <p:cNvPr id="7" name="文本框 6"/>
          <p:cNvSpPr txBox="1"/>
          <p:nvPr/>
        </p:nvSpPr>
        <p:spPr>
          <a:xfrm>
            <a:off x="4556034" y="281970"/>
            <a:ext cx="2313454" cy="523220"/>
          </a:xfrm>
          <a:prstGeom prst="rect">
            <a:avLst/>
          </a:prstGeom>
          <a:noFill/>
        </p:spPr>
        <p:txBody>
          <a:bodyPr wrap="none" rtlCol="0">
            <a:spAutoFit/>
          </a:bodyPr>
          <a:lstStyle/>
          <a:p>
            <a:r>
              <a:rPr kumimoji="1" lang="zh-CN" altLang="en-US" sz="2800" dirty="0" smtClean="0">
                <a:solidFill>
                  <a:schemeClr val="bg1"/>
                </a:solidFill>
              </a:rPr>
              <a:t>微博及</a:t>
            </a:r>
            <a:r>
              <a:rPr kumimoji="1" lang="en-US" altLang="zh-CN" sz="2800" dirty="0" smtClean="0">
                <a:solidFill>
                  <a:schemeClr val="bg1"/>
                </a:solidFill>
              </a:rPr>
              <a:t>Twitter</a:t>
            </a:r>
            <a:endParaRPr kumimoji="1" lang="zh-CN" altLang="en-US" sz="2800" dirty="0">
              <a:solidFill>
                <a:schemeClr val="bg1"/>
              </a:solidFill>
            </a:endParaRP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0217" y="4594830"/>
            <a:ext cx="4133899" cy="1888026"/>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3353" y="1029516"/>
            <a:ext cx="4187629" cy="3429000"/>
          </a:xfrm>
          <a:prstGeom prst="rect">
            <a:avLst/>
          </a:prstGeom>
        </p:spPr>
      </p:pic>
    </p:spTree>
    <p:extLst>
      <p:ext uri="{BB962C8B-B14F-4D97-AF65-F5344CB8AC3E}">
        <p14:creationId xmlns:p14="http://schemas.microsoft.com/office/powerpoint/2010/main" val="329119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 y="0"/>
            <a:ext cx="12192000" cy="6858000"/>
          </a:xfrm>
          <a:prstGeom prst="rect">
            <a:avLst/>
          </a:prstGeom>
        </p:spPr>
      </p:pic>
    </p:spTree>
    <p:extLst>
      <p:ext uri="{BB962C8B-B14F-4D97-AF65-F5344CB8AC3E}">
        <p14:creationId xmlns:p14="http://schemas.microsoft.com/office/powerpoint/2010/main" val="14661585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95558" y="2465534"/>
            <a:ext cx="7715249" cy="2554545"/>
          </a:xfrm>
          <a:prstGeom prst="rect">
            <a:avLst/>
          </a:prstGeom>
        </p:spPr>
        <p:txBody>
          <a:bodyPr wrap="square">
            <a:spAutoFit/>
          </a:bodyPr>
          <a:lstStyle/>
          <a:p>
            <a:r>
              <a:rPr lang="zh-CN" altLang="en-US" sz="2400" dirty="0">
                <a:solidFill>
                  <a:schemeClr val="bg1">
                    <a:lumMod val="95000"/>
                  </a:schemeClr>
                </a:solidFill>
                <a:latin typeface="HelveticaNeue" charset="0"/>
              </a:rPr>
              <a:t>签证官</a:t>
            </a:r>
            <a:r>
              <a:rPr lang="zh-CN" altLang="en-US" sz="2000" dirty="0">
                <a:solidFill>
                  <a:schemeClr val="bg1">
                    <a:lumMod val="95000"/>
                  </a:schemeClr>
                </a:solidFill>
                <a:latin typeface="HelveticaNeue" charset="0"/>
              </a:rPr>
              <a:t>：</a:t>
            </a:r>
            <a:r>
              <a:rPr lang="en-US" altLang="zh-CN" sz="2000" dirty="0">
                <a:solidFill>
                  <a:schemeClr val="bg1">
                    <a:lumMod val="95000"/>
                  </a:schemeClr>
                </a:solidFill>
                <a:latin typeface="HelveticaNeue" charset="0"/>
              </a:rPr>
              <a:t>Why are you going to the US </a:t>
            </a:r>
            <a:r>
              <a:rPr lang="zh-CN" altLang="en-US" sz="2000" dirty="0">
                <a:solidFill>
                  <a:schemeClr val="bg1">
                    <a:lumMod val="95000"/>
                  </a:schemeClr>
                </a:solidFill>
                <a:latin typeface="HelveticaNeue" charset="0"/>
              </a:rPr>
              <a:t>？</a:t>
            </a:r>
          </a:p>
          <a:p>
            <a:r>
              <a:rPr lang="zh-CN" altLang="en-US" sz="2000" dirty="0" smtClean="0">
                <a:solidFill>
                  <a:schemeClr val="bg1">
                    <a:lumMod val="95000"/>
                  </a:schemeClr>
                </a:solidFill>
                <a:latin typeface="HelveticaNeue" charset="0"/>
              </a:rPr>
              <a:t>我：</a:t>
            </a:r>
            <a:r>
              <a:rPr lang="en-US" altLang="zh-CN" sz="2000" dirty="0" smtClean="0">
                <a:solidFill>
                  <a:schemeClr val="bg1">
                    <a:lumMod val="95000"/>
                  </a:schemeClr>
                </a:solidFill>
                <a:latin typeface="HelveticaNeue" charset="0"/>
              </a:rPr>
              <a:t>I </a:t>
            </a:r>
            <a:r>
              <a:rPr lang="en-US" altLang="zh-CN" sz="2000" dirty="0">
                <a:solidFill>
                  <a:schemeClr val="bg1">
                    <a:lumMod val="95000"/>
                  </a:schemeClr>
                </a:solidFill>
                <a:latin typeface="HelveticaNeue" charset="0"/>
              </a:rPr>
              <a:t>am going to give a talk at DEFCON</a:t>
            </a:r>
            <a:r>
              <a:rPr lang="zh-CN" altLang="en-US" sz="2000" dirty="0">
                <a:solidFill>
                  <a:schemeClr val="bg1">
                    <a:lumMod val="95000"/>
                  </a:schemeClr>
                </a:solidFill>
                <a:latin typeface="HelveticaNeue" charset="0"/>
              </a:rPr>
              <a:t>，</a:t>
            </a:r>
            <a:r>
              <a:rPr lang="en-US" altLang="zh-CN" sz="2000" dirty="0">
                <a:solidFill>
                  <a:schemeClr val="bg1">
                    <a:lumMod val="95000"/>
                  </a:schemeClr>
                </a:solidFill>
                <a:latin typeface="HelveticaNeue" charset="0"/>
              </a:rPr>
              <a:t>one of the largest conferences for IT practitioners</a:t>
            </a:r>
            <a:r>
              <a:rPr lang="zh-CN" altLang="en-US" sz="2000" dirty="0">
                <a:solidFill>
                  <a:schemeClr val="bg1">
                    <a:lumMod val="95000"/>
                  </a:schemeClr>
                </a:solidFill>
                <a:latin typeface="HelveticaNeue" charset="0"/>
              </a:rPr>
              <a:t>！</a:t>
            </a:r>
          </a:p>
          <a:p>
            <a:r>
              <a:rPr lang="zh-CN" altLang="en-US" sz="2400" dirty="0" smtClean="0">
                <a:solidFill>
                  <a:schemeClr val="bg1">
                    <a:lumMod val="95000"/>
                  </a:schemeClr>
                </a:solidFill>
                <a:latin typeface="HelveticaNeue" charset="0"/>
              </a:rPr>
              <a:t>签证官</a:t>
            </a:r>
            <a:r>
              <a:rPr lang="zh-CN" altLang="en-US" sz="2000" dirty="0" smtClean="0">
                <a:solidFill>
                  <a:schemeClr val="bg1">
                    <a:lumMod val="95000"/>
                  </a:schemeClr>
                </a:solidFill>
                <a:latin typeface="HelveticaNeue" charset="0"/>
              </a:rPr>
              <a:t>：</a:t>
            </a:r>
            <a:r>
              <a:rPr lang="en-US" altLang="zh-CN" sz="2000" dirty="0" smtClean="0">
                <a:solidFill>
                  <a:schemeClr val="bg1">
                    <a:lumMod val="95000"/>
                  </a:schemeClr>
                </a:solidFill>
                <a:latin typeface="HelveticaNeue" charset="0"/>
              </a:rPr>
              <a:t>Is </a:t>
            </a:r>
            <a:r>
              <a:rPr lang="en-US" altLang="zh-CN" sz="2000" dirty="0">
                <a:solidFill>
                  <a:schemeClr val="bg1">
                    <a:lumMod val="95000"/>
                  </a:schemeClr>
                </a:solidFill>
                <a:latin typeface="HelveticaNeue" charset="0"/>
              </a:rPr>
              <a:t>it a hacker conference</a:t>
            </a:r>
            <a:r>
              <a:rPr lang="zh-CN" altLang="en-US" sz="2000" dirty="0">
                <a:solidFill>
                  <a:schemeClr val="bg1">
                    <a:lumMod val="95000"/>
                  </a:schemeClr>
                </a:solidFill>
                <a:latin typeface="HelveticaNeue" charset="0"/>
              </a:rPr>
              <a:t>？</a:t>
            </a:r>
          </a:p>
          <a:p>
            <a:r>
              <a:rPr lang="zh-CN" altLang="en-US" sz="2400" dirty="0" smtClean="0">
                <a:solidFill>
                  <a:schemeClr val="bg1">
                    <a:lumMod val="95000"/>
                  </a:schemeClr>
                </a:solidFill>
                <a:latin typeface="HelveticaNeue" charset="0"/>
              </a:rPr>
              <a:t>我</a:t>
            </a:r>
            <a:r>
              <a:rPr lang="zh-CN" altLang="en-US" sz="2000" dirty="0" smtClean="0">
                <a:solidFill>
                  <a:schemeClr val="bg1">
                    <a:lumMod val="95000"/>
                  </a:schemeClr>
                </a:solidFill>
                <a:latin typeface="HelveticaNeue" charset="0"/>
              </a:rPr>
              <a:t>：</a:t>
            </a:r>
            <a:r>
              <a:rPr lang="zh-CN" altLang="en-US" sz="2000" dirty="0">
                <a:solidFill>
                  <a:schemeClr val="bg1">
                    <a:lumMod val="95000"/>
                  </a:schemeClr>
                </a:solidFill>
                <a:latin typeface="HelveticaNeue" charset="0"/>
              </a:rPr>
              <a:t>（</a:t>
            </a:r>
            <a:r>
              <a:rPr lang="zh-CN" altLang="en-US" sz="2400" dirty="0">
                <a:solidFill>
                  <a:schemeClr val="bg1">
                    <a:lumMod val="95000"/>
                  </a:schemeClr>
                </a:solidFill>
                <a:latin typeface="HelveticaNeue" charset="0"/>
              </a:rPr>
              <a:t>紧张加尴尬脸</a:t>
            </a:r>
            <a:r>
              <a:rPr lang="zh-CN" altLang="en-US" sz="2000" dirty="0">
                <a:solidFill>
                  <a:schemeClr val="bg1">
                    <a:lumMod val="95000"/>
                  </a:schemeClr>
                </a:solidFill>
                <a:latin typeface="HelveticaNeue" charset="0"/>
              </a:rPr>
              <a:t>）</a:t>
            </a:r>
            <a:r>
              <a:rPr lang="en-US" altLang="zh-CN" sz="2000" dirty="0">
                <a:solidFill>
                  <a:schemeClr val="bg1">
                    <a:lumMod val="95000"/>
                  </a:schemeClr>
                </a:solidFill>
                <a:latin typeface="HelveticaNeue" charset="0"/>
              </a:rPr>
              <a:t>It is not all about hacking, actually.</a:t>
            </a:r>
          </a:p>
          <a:p>
            <a:r>
              <a:rPr lang="zh-CN" altLang="en-US" sz="2400" dirty="0">
                <a:solidFill>
                  <a:schemeClr val="bg1">
                    <a:lumMod val="95000"/>
                  </a:schemeClr>
                </a:solidFill>
                <a:latin typeface="HelveticaNeue" charset="0"/>
              </a:rPr>
              <a:t>签证官</a:t>
            </a:r>
            <a:r>
              <a:rPr lang="zh-CN" altLang="en-US" sz="2000" dirty="0">
                <a:solidFill>
                  <a:schemeClr val="bg1">
                    <a:lumMod val="95000"/>
                  </a:schemeClr>
                </a:solidFill>
                <a:latin typeface="HelveticaNeue" charset="0"/>
              </a:rPr>
              <a:t>：</a:t>
            </a:r>
            <a:r>
              <a:rPr lang="en-US" altLang="zh-CN" sz="2000" dirty="0">
                <a:solidFill>
                  <a:schemeClr val="bg1">
                    <a:lumMod val="95000"/>
                  </a:schemeClr>
                </a:solidFill>
                <a:latin typeface="HelveticaNeue" charset="0"/>
              </a:rPr>
              <a:t>Sorry, we can’t……………..</a:t>
            </a:r>
          </a:p>
          <a:p>
            <a:r>
              <a:rPr lang="zh-CN" altLang="en-US" sz="2400" dirty="0">
                <a:solidFill>
                  <a:schemeClr val="bg1">
                    <a:lumMod val="95000"/>
                  </a:schemeClr>
                </a:solidFill>
                <a:latin typeface="HelveticaNeue" charset="0"/>
              </a:rPr>
              <a:t>智障</a:t>
            </a:r>
            <a:r>
              <a:rPr lang="zh-CN" altLang="en-US" sz="2000" dirty="0">
                <a:solidFill>
                  <a:schemeClr val="bg1">
                    <a:lumMod val="95000"/>
                  </a:schemeClr>
                </a:solidFill>
                <a:latin typeface="HelveticaNeue" charset="0"/>
              </a:rPr>
              <a:t>：（</a:t>
            </a:r>
            <a:r>
              <a:rPr lang="zh-CN" altLang="en-US" sz="2400" dirty="0">
                <a:solidFill>
                  <a:schemeClr val="bg1">
                    <a:lumMod val="95000"/>
                  </a:schemeClr>
                </a:solidFill>
                <a:latin typeface="HelveticaNeue" charset="0"/>
              </a:rPr>
              <a:t>卒</a:t>
            </a:r>
            <a:r>
              <a:rPr lang="zh-CN" altLang="en-US" sz="2000" dirty="0">
                <a:solidFill>
                  <a:schemeClr val="bg1">
                    <a:lumMod val="95000"/>
                  </a:schemeClr>
                </a:solidFill>
                <a:latin typeface="HelveticaNeue" charset="0"/>
              </a:rPr>
              <a:t>）</a:t>
            </a:r>
            <a:endParaRPr lang="zh-CN" altLang="en-US" sz="2000" dirty="0">
              <a:solidFill>
                <a:schemeClr val="bg1">
                  <a:lumMod val="95000"/>
                </a:schemeClr>
              </a:solidFill>
            </a:endParaRPr>
          </a:p>
        </p:txBody>
      </p:sp>
      <p:sp>
        <p:nvSpPr>
          <p:cNvPr id="4" name="矩形 3"/>
          <p:cNvSpPr/>
          <p:nvPr/>
        </p:nvSpPr>
        <p:spPr>
          <a:xfrm>
            <a:off x="2595558" y="829746"/>
            <a:ext cx="6917279" cy="954107"/>
          </a:xfrm>
          <a:prstGeom prst="rect">
            <a:avLst/>
          </a:prstGeom>
        </p:spPr>
        <p:txBody>
          <a:bodyPr wrap="none">
            <a:spAutoFit/>
          </a:bodyPr>
          <a:lstStyle/>
          <a:p>
            <a:pPr algn="ctr"/>
            <a:r>
              <a:rPr lang="en-US" altLang="zh-CN" sz="2800" b="1" dirty="0" smtClean="0">
                <a:solidFill>
                  <a:schemeClr val="bg1">
                    <a:lumMod val="95000"/>
                  </a:schemeClr>
                </a:solidFill>
              </a:rPr>
              <a:t>DEFCON</a:t>
            </a:r>
            <a:r>
              <a:rPr lang="zh-CN" altLang="en-US" sz="2800" b="1" dirty="0" smtClean="0">
                <a:solidFill>
                  <a:schemeClr val="bg1">
                    <a:lumMod val="95000"/>
                  </a:schemeClr>
                </a:solidFill>
              </a:rPr>
              <a:t>非常有意思</a:t>
            </a:r>
            <a:endParaRPr lang="en-US" altLang="zh-CN" sz="2800" b="1" dirty="0" smtClean="0">
              <a:solidFill>
                <a:schemeClr val="bg1">
                  <a:lumMod val="95000"/>
                </a:schemeClr>
              </a:solidFill>
            </a:endParaRPr>
          </a:p>
          <a:p>
            <a:pPr algn="ctr"/>
            <a:r>
              <a:rPr lang="zh-CN" altLang="en-US" sz="2800" b="1" dirty="0" smtClean="0">
                <a:solidFill>
                  <a:schemeClr val="bg1">
                    <a:lumMod val="95000"/>
                  </a:schemeClr>
                </a:solidFill>
              </a:rPr>
              <a:t>但并不是每个人都能那么容易地去</a:t>
            </a:r>
            <a:r>
              <a:rPr lang="en-US" altLang="zh-CN" sz="2800" b="1" dirty="0" smtClean="0">
                <a:solidFill>
                  <a:schemeClr val="bg1">
                    <a:lumMod val="95000"/>
                  </a:schemeClr>
                </a:solidFill>
              </a:rPr>
              <a:t>DEFCON</a:t>
            </a:r>
            <a:endParaRPr lang="zh-CN" altLang="en-US" sz="2800" b="1" dirty="0">
              <a:solidFill>
                <a:schemeClr val="bg1">
                  <a:lumMod val="95000"/>
                </a:schemeClr>
              </a:solidFill>
            </a:endParaRPr>
          </a:p>
        </p:txBody>
      </p:sp>
    </p:spTree>
    <p:extLst>
      <p:ext uri="{BB962C8B-B14F-4D97-AF65-F5344CB8AC3E}">
        <p14:creationId xmlns:p14="http://schemas.microsoft.com/office/powerpoint/2010/main" val="6898563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31096" y="1480457"/>
            <a:ext cx="9551013" cy="3785652"/>
          </a:xfrm>
          <a:prstGeom prst="rect">
            <a:avLst/>
          </a:prstGeom>
          <a:noFill/>
        </p:spPr>
        <p:txBody>
          <a:bodyPr wrap="none" rtlCol="0">
            <a:spAutoFit/>
          </a:bodyPr>
          <a:lstStyle/>
          <a:p>
            <a:pPr algn="ctr"/>
            <a:r>
              <a:rPr kumimoji="1" lang="zh-CN" altLang="en-US" sz="8000" dirty="0" smtClean="0">
                <a:solidFill>
                  <a:schemeClr val="bg1">
                    <a:lumMod val="95000"/>
                  </a:schemeClr>
                </a:solidFill>
              </a:rPr>
              <a:t>但是现在你可以</a:t>
            </a:r>
            <a:endParaRPr kumimoji="1" lang="en-US" altLang="zh-CN" sz="8000" dirty="0" smtClean="0">
              <a:solidFill>
                <a:schemeClr val="bg1">
                  <a:lumMod val="95000"/>
                </a:schemeClr>
              </a:solidFill>
            </a:endParaRPr>
          </a:p>
          <a:p>
            <a:pPr algn="ctr"/>
            <a:r>
              <a:rPr kumimoji="1" lang="zh-CN" altLang="en-US" sz="8000" dirty="0" smtClean="0">
                <a:solidFill>
                  <a:schemeClr val="bg1">
                    <a:lumMod val="95000"/>
                  </a:schemeClr>
                </a:solidFill>
              </a:rPr>
              <a:t>在中国体验</a:t>
            </a:r>
            <a:endParaRPr kumimoji="1" lang="en-US" altLang="zh-CN" sz="8000" dirty="0" smtClean="0">
              <a:solidFill>
                <a:schemeClr val="bg1">
                  <a:lumMod val="95000"/>
                </a:schemeClr>
              </a:solidFill>
            </a:endParaRPr>
          </a:p>
          <a:p>
            <a:pPr algn="ctr"/>
            <a:r>
              <a:rPr kumimoji="1" lang="en-US" altLang="zh-CN" sz="8000" dirty="0" smtClean="0">
                <a:solidFill>
                  <a:schemeClr val="bg1">
                    <a:lumMod val="95000"/>
                  </a:schemeClr>
                </a:solidFill>
              </a:rPr>
              <a:t>DEFCON</a:t>
            </a:r>
            <a:r>
              <a:rPr kumimoji="1" lang="zh-CN" altLang="en-US" sz="8000" dirty="0" smtClean="0">
                <a:solidFill>
                  <a:schemeClr val="bg1">
                    <a:lumMod val="95000"/>
                  </a:schemeClr>
                </a:solidFill>
              </a:rPr>
              <a:t> </a:t>
            </a:r>
            <a:r>
              <a:rPr kumimoji="1" lang="en-US" altLang="zh-CN" sz="8000" dirty="0" smtClean="0">
                <a:solidFill>
                  <a:schemeClr val="bg1">
                    <a:lumMod val="95000"/>
                  </a:schemeClr>
                </a:solidFill>
              </a:rPr>
              <a:t>GROUP</a:t>
            </a:r>
            <a:r>
              <a:rPr kumimoji="1" lang="zh-CN" altLang="en-US" sz="8000" dirty="0" smtClean="0">
                <a:solidFill>
                  <a:schemeClr val="bg1">
                    <a:lumMod val="95000"/>
                  </a:schemeClr>
                </a:solidFill>
              </a:rPr>
              <a:t> </a:t>
            </a:r>
            <a:r>
              <a:rPr kumimoji="1" lang="en-US" altLang="zh-CN" sz="8000" dirty="0" smtClean="0">
                <a:solidFill>
                  <a:schemeClr val="bg1">
                    <a:lumMod val="95000"/>
                  </a:schemeClr>
                </a:solidFill>
              </a:rPr>
              <a:t>010</a:t>
            </a:r>
          </a:p>
        </p:txBody>
      </p:sp>
    </p:spTree>
    <p:extLst>
      <p:ext uri="{BB962C8B-B14F-4D97-AF65-F5344CB8AC3E}">
        <p14:creationId xmlns:p14="http://schemas.microsoft.com/office/powerpoint/2010/main" val="19255465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612" y="-1270001"/>
            <a:ext cx="12520612" cy="8347075"/>
          </a:xfrm>
          <a:prstGeom prst="rect">
            <a:avLst/>
          </a:prstGeom>
        </p:spPr>
      </p:pic>
    </p:spTree>
    <p:extLst>
      <p:ext uri="{BB962C8B-B14F-4D97-AF65-F5344CB8AC3E}">
        <p14:creationId xmlns:p14="http://schemas.microsoft.com/office/powerpoint/2010/main" val="11459067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alphaModFix/>
            <a:extLst>
              <a:ext uri="{BEBA8EAE-BF5A-486C-A8C5-ECC9F3942E4B}">
                <a14:imgProps xmlns:a14="http://schemas.microsoft.com/office/drawing/2010/main">
                  <a14:imgLayer r:embed="rId4">
                    <a14:imgEffect>
                      <a14:sharpenSoften amount="49000"/>
                    </a14:imgEffect>
                    <a14:imgEffect>
                      <a14:colorTemperature colorTemp="5751"/>
                    </a14:imgEffect>
                    <a14:imgEffect>
                      <a14:saturation sat="76000"/>
                    </a14:imgEffect>
                    <a14:imgEffect>
                      <a14:brightnessContrast bright="-7000" contrast="25000"/>
                    </a14:imgEffect>
                  </a14:imgLayer>
                </a14:imgProps>
              </a:ext>
            </a:extLst>
          </a:blip>
          <a:stretch>
            <a:fillRect/>
          </a:stretch>
        </p:blipFill>
        <p:spPr>
          <a:xfrm>
            <a:off x="-239486" y="0"/>
            <a:ext cx="12670972" cy="6858000"/>
          </a:xfrm>
          <a:prstGeom prst="rect">
            <a:avLst/>
          </a:prstGeom>
        </p:spPr>
      </p:pic>
      <p:sp>
        <p:nvSpPr>
          <p:cNvPr id="6" name="矩形 5"/>
          <p:cNvSpPr/>
          <p:nvPr/>
        </p:nvSpPr>
        <p:spPr>
          <a:xfrm>
            <a:off x="436471" y="61088"/>
            <a:ext cx="4572085" cy="1323439"/>
          </a:xfrm>
          <a:prstGeom prst="rect">
            <a:avLst/>
          </a:prstGeom>
        </p:spPr>
        <p:txBody>
          <a:bodyPr wrap="none">
            <a:spAutoFit/>
          </a:bodyPr>
          <a:lstStyle/>
          <a:p>
            <a:pPr algn="ctr"/>
            <a:r>
              <a:rPr kumimoji="1" lang="en-US" altLang="zh-CN" sz="4000" b="1" dirty="0" err="1" smtClean="0">
                <a:solidFill>
                  <a:srgbClr val="FF0000"/>
                </a:solidFill>
              </a:rPr>
              <a:t>Blackhat&amp;DEFCON</a:t>
            </a:r>
            <a:endParaRPr kumimoji="1" lang="en-US" altLang="zh-CN" sz="4000" b="1" dirty="0" smtClean="0">
              <a:solidFill>
                <a:srgbClr val="FF0000"/>
              </a:solidFill>
            </a:endParaRPr>
          </a:p>
          <a:p>
            <a:pPr algn="ctr"/>
            <a:r>
              <a:rPr kumimoji="1" lang="zh-CN" altLang="en-US" sz="4000" b="1" dirty="0" smtClean="0">
                <a:solidFill>
                  <a:srgbClr val="FF0000"/>
                </a:solidFill>
              </a:rPr>
              <a:t>创始人</a:t>
            </a:r>
            <a:endParaRPr lang="zh-CN" altLang="en-US" sz="4000" b="1" dirty="0">
              <a:solidFill>
                <a:srgbClr val="FF0000"/>
              </a:solidFill>
            </a:endParaRPr>
          </a:p>
        </p:txBody>
      </p:sp>
      <p:sp>
        <p:nvSpPr>
          <p:cNvPr id="7" name="矩形 6"/>
          <p:cNvSpPr/>
          <p:nvPr/>
        </p:nvSpPr>
        <p:spPr>
          <a:xfrm>
            <a:off x="7165334" y="218106"/>
            <a:ext cx="4264309" cy="1323439"/>
          </a:xfrm>
          <a:prstGeom prst="rect">
            <a:avLst/>
          </a:prstGeom>
        </p:spPr>
        <p:txBody>
          <a:bodyPr wrap="none">
            <a:spAutoFit/>
          </a:bodyPr>
          <a:lstStyle/>
          <a:p>
            <a:pPr algn="ctr"/>
            <a:r>
              <a:rPr kumimoji="1" lang="en-US" altLang="zh-CN" sz="4000" b="1" dirty="0" smtClean="0">
                <a:solidFill>
                  <a:srgbClr val="FF0000"/>
                </a:solidFill>
              </a:rPr>
              <a:t>DEFCON</a:t>
            </a:r>
            <a:r>
              <a:rPr kumimoji="1" lang="zh-CN" altLang="en-US" sz="4000" b="1" dirty="0" smtClean="0">
                <a:solidFill>
                  <a:srgbClr val="FF0000"/>
                </a:solidFill>
              </a:rPr>
              <a:t> </a:t>
            </a:r>
            <a:r>
              <a:rPr kumimoji="1" lang="en-US" altLang="zh-CN" sz="4000" b="1" dirty="0" smtClean="0">
                <a:solidFill>
                  <a:srgbClr val="FF0000"/>
                </a:solidFill>
              </a:rPr>
              <a:t>GROUPs</a:t>
            </a:r>
          </a:p>
          <a:p>
            <a:pPr algn="ctr"/>
            <a:r>
              <a:rPr kumimoji="1" lang="zh-CN" altLang="en-US" sz="4000" b="1" dirty="0" smtClean="0">
                <a:solidFill>
                  <a:srgbClr val="FF0000"/>
                </a:solidFill>
              </a:rPr>
              <a:t>全球协调人</a:t>
            </a:r>
            <a:endParaRPr lang="zh-CN" altLang="en-US" sz="4000" b="1" dirty="0">
              <a:solidFill>
                <a:srgbClr val="FF0000"/>
              </a:solidFill>
            </a:endParaRPr>
          </a:p>
        </p:txBody>
      </p:sp>
    </p:spTree>
    <p:extLst>
      <p:ext uri="{BB962C8B-B14F-4D97-AF65-F5344CB8AC3E}">
        <p14:creationId xmlns:p14="http://schemas.microsoft.com/office/powerpoint/2010/main" val="1541901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BEBA8EAE-BF5A-486C-A8C5-ECC9F3942E4B}">
                <a14:imgProps xmlns:a14="http://schemas.microsoft.com/office/drawing/2010/main">
                  <a14:imgLayer r:embed="rId4">
                    <a14:imgEffect>
                      <a14:backgroundRemoval t="417" b="100000" l="0" r="100000">
                        <a14:backgroundMark x1="61094" y1="60833" x2="61094" y2="60833"/>
                        <a14:backgroundMark x1="61094" y1="60833" x2="61094" y2="60833"/>
                      </a14:backgroundRemoval>
                    </a14:imgEffect>
                  </a14:imgLayer>
                </a14:imgProps>
              </a:ext>
            </a:extLst>
          </a:blip>
          <a:stretch>
            <a:fillRect/>
          </a:stretch>
        </p:blipFill>
        <p:spPr>
          <a:xfrm>
            <a:off x="0" y="-122830"/>
            <a:ext cx="12192000" cy="6980830"/>
          </a:xfrm>
          <a:prstGeom prst="rect">
            <a:avLst/>
          </a:prstGeom>
          <a:effectLst>
            <a:glow>
              <a:schemeClr val="accent1">
                <a:alpha val="40000"/>
              </a:schemeClr>
            </a:glow>
          </a:effectLst>
        </p:spPr>
      </p:pic>
      <p:cxnSp>
        <p:nvCxnSpPr>
          <p:cNvPr id="16" name="直线连接符 15"/>
          <p:cNvCxnSpPr/>
          <p:nvPr/>
        </p:nvCxnSpPr>
        <p:spPr>
          <a:xfrm>
            <a:off x="395785" y="3047999"/>
            <a:ext cx="11430455" cy="97537"/>
          </a:xfrm>
          <a:prstGeom prst="line">
            <a:avLst/>
          </a:prstGeom>
          <a:ln>
            <a:solidFill>
              <a:schemeClr val="bg1">
                <a:alpha val="46000"/>
              </a:schemeClr>
            </a:solidFill>
          </a:ln>
        </p:spPr>
        <p:style>
          <a:lnRef idx="1">
            <a:schemeClr val="accent1"/>
          </a:lnRef>
          <a:fillRef idx="0">
            <a:schemeClr val="accent1"/>
          </a:fillRef>
          <a:effectRef idx="0">
            <a:schemeClr val="accent1"/>
          </a:effectRef>
          <a:fontRef idx="minor">
            <a:schemeClr val="tx1"/>
          </a:fontRef>
        </p:style>
      </p:cxnSp>
      <p:cxnSp>
        <p:nvCxnSpPr>
          <p:cNvPr id="15" name="直线连接符 14"/>
          <p:cNvCxnSpPr/>
          <p:nvPr/>
        </p:nvCxnSpPr>
        <p:spPr>
          <a:xfrm flipH="1">
            <a:off x="4493642" y="87461"/>
            <a:ext cx="76178" cy="6560247"/>
          </a:xfrm>
          <a:prstGeom prst="line">
            <a:avLst/>
          </a:prstGeom>
          <a:ln>
            <a:solidFill>
              <a:schemeClr val="bg1">
                <a:alpha val="48000"/>
              </a:schemeClr>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10874320" y="-1386009"/>
            <a:ext cx="3121624" cy="2050131"/>
          </a:xfrm>
          <a:prstGeom prst="blockArc">
            <a:avLst/>
          </a:prstGeom>
          <a:noFill/>
        </p:spPr>
        <p:txBody>
          <a:bodyPr wrap="none" rtlCol="0">
            <a:prstTxWarp prst="textArchUp">
              <a:avLst/>
            </a:prstTxWarp>
            <a:spAutoFit/>
          </a:bodyPr>
          <a:lstStyle/>
          <a:p>
            <a:pPr algn="ctr"/>
            <a:r>
              <a:rPr kumimoji="1" lang="en-US" altLang="zh-CN" sz="4000" dirty="0" smtClean="0">
                <a:solidFill>
                  <a:schemeClr val="bg1"/>
                </a:solidFill>
                <a:latin typeface="Chalkduster" charset="0"/>
                <a:ea typeface="Chalkduster" charset="0"/>
                <a:cs typeface="Chalkduster" charset="0"/>
              </a:rPr>
              <a:t>DEFCON GROUP</a:t>
            </a:r>
          </a:p>
          <a:p>
            <a:pPr algn="ctr"/>
            <a:r>
              <a:rPr kumimoji="1" lang="en-US" altLang="zh-CN" sz="4000" dirty="0" smtClean="0">
                <a:solidFill>
                  <a:schemeClr val="bg1"/>
                </a:solidFill>
                <a:latin typeface="Chalkduster" charset="0"/>
                <a:ea typeface="Chalkduster" charset="0"/>
                <a:cs typeface="Chalkduster" charset="0"/>
              </a:rPr>
              <a:t>010</a:t>
            </a:r>
            <a:endParaRPr kumimoji="1" lang="zh-CN" altLang="en-US" sz="4000" dirty="0">
              <a:solidFill>
                <a:schemeClr val="bg1"/>
              </a:solidFill>
              <a:latin typeface="Chalkduster" charset="0"/>
              <a:ea typeface="Chalkduster" charset="0"/>
              <a:cs typeface="Chalkduster" charset="0"/>
            </a:endParaRPr>
          </a:p>
        </p:txBody>
      </p:sp>
      <p:sp>
        <p:nvSpPr>
          <p:cNvPr id="35" name="文本框 34"/>
          <p:cNvSpPr txBox="1"/>
          <p:nvPr/>
        </p:nvSpPr>
        <p:spPr>
          <a:xfrm>
            <a:off x="5056083" y="2496602"/>
            <a:ext cx="3733814" cy="1200329"/>
          </a:xfrm>
          <a:prstGeom prst="rect">
            <a:avLst/>
          </a:prstGeom>
          <a:noFill/>
          <a:effectLst>
            <a:glow rad="127000">
              <a:schemeClr val="accent1"/>
            </a:glow>
            <a:outerShdw blurRad="50800" dist="50800" dir="5400000" algn="ctr" rotWithShape="0">
              <a:srgbClr val="000000">
                <a:alpha val="52000"/>
              </a:srgbClr>
            </a:outerShdw>
          </a:effectLst>
        </p:spPr>
        <p:txBody>
          <a:bodyPr wrap="square" rtlCol="0">
            <a:spAutoFit/>
          </a:bodyPr>
          <a:lstStyle/>
          <a:p>
            <a:pPr algn="ctr"/>
            <a:r>
              <a:rPr kumimoji="1" lang="en-US" altLang="zh-CN" dirty="0" smtClean="0">
                <a:solidFill>
                  <a:srgbClr val="FF0000">
                    <a:alpha val="76000"/>
                  </a:srgbClr>
                </a:solidFill>
                <a:effectLst>
                  <a:reflection blurRad="6350" stA="55000" endA="300" endPos="45500" dir="5400000" sy="-100000" algn="bl" rotWithShape="0"/>
                </a:effectLst>
                <a:latin typeface="Chalkduster" charset="0"/>
                <a:ea typeface="Chalkduster" charset="0"/>
                <a:cs typeface="Chalkduster" charset="0"/>
              </a:rPr>
              <a:t>Through destruction </a:t>
            </a:r>
          </a:p>
          <a:p>
            <a:pPr algn="ctr"/>
            <a:r>
              <a:rPr kumimoji="1" lang="en-US" altLang="zh-CN" dirty="0" smtClean="0">
                <a:solidFill>
                  <a:srgbClr val="FF0000">
                    <a:alpha val="76000"/>
                  </a:srgbClr>
                </a:solidFill>
                <a:effectLst>
                  <a:reflection blurRad="6350" stA="55000" endA="300" endPos="45500" dir="5400000" sy="-100000" algn="bl" rotWithShape="0"/>
                </a:effectLst>
                <a:latin typeface="Chalkduster" charset="0"/>
                <a:ea typeface="Chalkduster" charset="0"/>
                <a:cs typeface="Chalkduster" charset="0"/>
              </a:rPr>
              <a:t>comes new norm</a:t>
            </a:r>
          </a:p>
          <a:p>
            <a:pPr algn="ctr"/>
            <a:r>
              <a:rPr kumimoji="1" lang="en-US" altLang="zh-CN" dirty="0" smtClean="0">
                <a:solidFill>
                  <a:srgbClr val="FF0000">
                    <a:alpha val="76000"/>
                  </a:srgbClr>
                </a:solidFill>
                <a:effectLst>
                  <a:reflection blurRad="6350" stA="55000" endA="300" endPos="45500" dir="5400000" sy="-100000" algn="bl" rotWithShape="0"/>
                </a:effectLst>
                <a:latin typeface="Chalkduster" charset="0"/>
                <a:ea typeface="Chalkduster" charset="0"/>
                <a:cs typeface="Chalkduster" charset="0"/>
              </a:rPr>
              <a:t>Through grouping</a:t>
            </a:r>
          </a:p>
          <a:p>
            <a:pPr algn="ctr"/>
            <a:r>
              <a:rPr kumimoji="1" lang="en-US" altLang="zh-CN" dirty="0" smtClean="0">
                <a:solidFill>
                  <a:srgbClr val="FF0000">
                    <a:alpha val="76000"/>
                  </a:srgbClr>
                </a:solidFill>
                <a:effectLst>
                  <a:reflection blurRad="6350" stA="55000" endA="300" endPos="45500" dir="5400000" sy="-100000" algn="bl" rotWithShape="0"/>
                </a:effectLst>
                <a:latin typeface="Chalkduster" charset="0"/>
                <a:ea typeface="Chalkduster" charset="0"/>
                <a:cs typeface="Chalkduster" charset="0"/>
              </a:rPr>
              <a:t> comes amplified power</a:t>
            </a:r>
            <a:endParaRPr kumimoji="1" lang="en-US" altLang="zh-CN" dirty="0">
              <a:solidFill>
                <a:srgbClr val="FF0000">
                  <a:alpha val="76000"/>
                </a:srgbClr>
              </a:solidFill>
              <a:effectLst>
                <a:reflection blurRad="6350" stA="55000" endA="300" endPos="45500" dir="5400000" sy="-100000" algn="bl" rotWithShape="0"/>
              </a:effectLst>
              <a:latin typeface="Chalkduster" charset="0"/>
              <a:ea typeface="Chalkduster" charset="0"/>
              <a:cs typeface="Chalkduster" charset="0"/>
            </a:endParaRPr>
          </a:p>
        </p:txBody>
      </p:sp>
      <p:sp>
        <p:nvSpPr>
          <p:cNvPr id="37" name="矩形 36"/>
          <p:cNvSpPr/>
          <p:nvPr/>
        </p:nvSpPr>
        <p:spPr>
          <a:xfrm>
            <a:off x="6368992" y="3696931"/>
            <a:ext cx="1107996" cy="646331"/>
          </a:xfrm>
          <a:prstGeom prst="rect">
            <a:avLst/>
          </a:prstGeom>
        </p:spPr>
        <p:txBody>
          <a:bodyPr wrap="none">
            <a:spAutoFit/>
          </a:bodyPr>
          <a:lstStyle/>
          <a:p>
            <a:pPr algn="ctr"/>
            <a:r>
              <a:rPr kumimoji="1" lang="zh-CN" altLang="en-US" dirty="0" smtClean="0">
                <a:solidFill>
                  <a:srgbClr val="FF0000"/>
                </a:solidFill>
                <a:effectLst>
                  <a:reflection blurRad="6350" stA="55000" endA="300" endPos="45500" dir="5400000" sy="-100000" algn="bl" rotWithShape="0"/>
                </a:effectLst>
                <a:latin typeface="STXingkai" charset="-122"/>
                <a:ea typeface="STXingkai" charset="-122"/>
                <a:cs typeface="STXingkai" charset="-122"/>
              </a:rPr>
              <a:t>不破不立</a:t>
            </a:r>
            <a:endParaRPr kumimoji="1" lang="en-US" altLang="zh-CN" dirty="0" smtClean="0">
              <a:solidFill>
                <a:srgbClr val="FF0000"/>
              </a:solidFill>
              <a:effectLst>
                <a:reflection blurRad="6350" stA="55000" endA="300" endPos="45500" dir="5400000" sy="-100000" algn="bl" rotWithShape="0"/>
              </a:effectLst>
              <a:latin typeface="STXingkai" charset="-122"/>
              <a:ea typeface="STXingkai" charset="-122"/>
              <a:cs typeface="STXingkai" charset="-122"/>
            </a:endParaRPr>
          </a:p>
          <a:p>
            <a:pPr algn="ctr"/>
            <a:r>
              <a:rPr kumimoji="1" lang="zh-CN" altLang="en-US" dirty="0" smtClean="0">
                <a:solidFill>
                  <a:srgbClr val="FF0000"/>
                </a:solidFill>
                <a:effectLst>
                  <a:reflection blurRad="6350" stA="55000" endA="300" endPos="45500" dir="5400000" sy="-100000" algn="bl" rotWithShape="0"/>
                </a:effectLst>
                <a:latin typeface="STXingkai" charset="-122"/>
                <a:ea typeface="STXingkai" charset="-122"/>
                <a:cs typeface="STXingkai" charset="-122"/>
              </a:rPr>
              <a:t>不聚不利</a:t>
            </a:r>
            <a:endParaRPr kumimoji="1" lang="en-US" altLang="zh-CN" dirty="0" smtClean="0">
              <a:solidFill>
                <a:srgbClr val="FF0000"/>
              </a:solidFill>
              <a:effectLst>
                <a:reflection blurRad="6350" stA="55000" endA="300" endPos="45500" dir="5400000" sy="-100000" algn="bl" rotWithShape="0"/>
              </a:effectLst>
              <a:latin typeface="STXingkai" charset="-122"/>
              <a:ea typeface="STXingkai" charset="-122"/>
              <a:cs typeface="STXingkai" charset="-122"/>
            </a:endParaRPr>
          </a:p>
        </p:txBody>
      </p:sp>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07825" y="2493861"/>
            <a:ext cx="276527" cy="278439"/>
          </a:xfrm>
          <a:prstGeom prst="rect">
            <a:avLst/>
          </a:prstGeom>
        </p:spPr>
      </p:pic>
      <p:pic>
        <p:nvPicPr>
          <p:cNvPr id="22" name="图片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3681" y="2215422"/>
            <a:ext cx="276527" cy="278439"/>
          </a:xfrm>
          <a:prstGeom prst="rect">
            <a:avLst/>
          </a:prstGeom>
        </p:spPr>
      </p:pic>
      <p:sp>
        <p:nvSpPr>
          <p:cNvPr id="14" name="矩形 13"/>
          <p:cNvSpPr/>
          <p:nvPr/>
        </p:nvSpPr>
        <p:spPr>
          <a:xfrm>
            <a:off x="3048000" y="337620"/>
            <a:ext cx="6096000" cy="584775"/>
          </a:xfrm>
          <a:prstGeom prst="rect">
            <a:avLst/>
          </a:prstGeom>
        </p:spPr>
        <p:txBody>
          <a:bodyPr>
            <a:spAutoFit/>
          </a:bodyPr>
          <a:lstStyle/>
          <a:p>
            <a:pPr algn="ctr"/>
            <a:r>
              <a:rPr kumimoji="1" lang="en-US" altLang="zh-CN" sz="3200" dirty="0" smtClean="0">
                <a:solidFill>
                  <a:schemeClr val="bg1"/>
                </a:solidFill>
                <a:latin typeface="Chalkduster" charset="0"/>
                <a:ea typeface="Chalkduster" charset="0"/>
                <a:cs typeface="Chalkduster" charset="0"/>
              </a:rPr>
              <a:t>DEFCON GROUP</a:t>
            </a:r>
            <a:r>
              <a:rPr kumimoji="1" lang="zh-CN" altLang="en-US" sz="3200" dirty="0" smtClean="0">
                <a:solidFill>
                  <a:schemeClr val="bg1"/>
                </a:solidFill>
                <a:latin typeface="Chalkduster" charset="0"/>
                <a:ea typeface="Chalkduster" charset="0"/>
                <a:cs typeface="Chalkduster" charset="0"/>
              </a:rPr>
              <a:t> </a:t>
            </a:r>
            <a:r>
              <a:rPr kumimoji="1" lang="en-US" altLang="zh-CN" sz="3200" dirty="0" smtClean="0">
                <a:solidFill>
                  <a:schemeClr val="bg1"/>
                </a:solidFill>
                <a:latin typeface="Chalkduster" charset="0"/>
                <a:ea typeface="Chalkduster" charset="0"/>
                <a:cs typeface="Chalkduster" charset="0"/>
              </a:rPr>
              <a:t>010</a:t>
            </a:r>
            <a:endParaRPr kumimoji="1" lang="zh-CN" altLang="en-US" sz="3200" dirty="0">
              <a:solidFill>
                <a:schemeClr val="bg1"/>
              </a:solidFill>
              <a:latin typeface="Chalkduster" charset="0"/>
              <a:ea typeface="Chalkduster" charset="0"/>
              <a:cs typeface="Chalkduster" charset="0"/>
            </a:endParaRPr>
          </a:p>
        </p:txBody>
      </p:sp>
    </p:spTree>
    <p:extLst>
      <p:ext uri="{BB962C8B-B14F-4D97-AF65-F5344CB8AC3E}">
        <p14:creationId xmlns:p14="http://schemas.microsoft.com/office/powerpoint/2010/main" val="247291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anim calcmode="lin" valueType="num">
                                      <p:cBhvr>
                                        <p:cTn id="8" dur="2000" fill="hold"/>
                                        <p:tgtEl>
                                          <p:spTgt spid="12"/>
                                        </p:tgtEl>
                                        <p:attrNameLst>
                                          <p:attrName>ppt_w</p:attrName>
                                        </p:attrNameLst>
                                      </p:cBhvr>
                                      <p:tavLst>
                                        <p:tav tm="0" fmla="#ppt_w*sin(2.5*pi*$)">
                                          <p:val>
                                            <p:fltVal val="0"/>
                                          </p:val>
                                        </p:tav>
                                        <p:tav tm="100000">
                                          <p:val>
                                            <p:fltVal val="1"/>
                                          </p:val>
                                        </p:tav>
                                      </p:tavLst>
                                    </p:anim>
                                    <p:anim calcmode="lin" valueType="num">
                                      <p:cBhvr>
                                        <p:cTn id="9"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dissolve">
                                      <p:cBhvr>
                                        <p:cTn id="14" dur="500"/>
                                        <p:tgtEl>
                                          <p:spTgt spid="22"/>
                                        </p:tgtEl>
                                      </p:cBhvr>
                                    </p:animEffec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00091 0.00092 C -0.00221 0.00254 -0.00352 0.00416 -0.00482 0.00578 C -0.00547 0.00694 -0.00599 0.00833 -0.00664 0.00926 C -0.00898 0.0125 -0.00977 0.01203 -0.01146 0.01597 C -0.01276 0.01921 -0.01393 0.02268 -0.01523 0.02615 C -0.01589 0.02777 -0.01628 0.02986 -0.01719 0.03125 C -0.02174 0.03935 -0.01615 0.02893 -0.02096 0.03958 C -0.02292 0.04421 -0.02292 0.04236 -0.02565 0.04629 C -0.02643 0.04745 -0.02695 0.04861 -0.0276 0.04977 C -0.02786 0.05208 -0.02773 0.05463 -0.02852 0.05648 C -0.02917 0.05787 -0.03242 0.0581 -0.03138 0.0581 C -0.02943 0.0581 -0.0276 0.05694 -0.02565 0.05648 C -0.02318 0.05578 -0.02057 0.05532 -0.0181 0.05486 C -0.01328 0.05532 -0.00846 0.05509 -0.00378 0.05648 C -0.00299 0.05671 -0.00195 0.05833 -0.00195 0.05995 C -0.00169 0.06828 -0.00234 0.07685 -0.00286 0.08518 C -0.00299 0.0875 -0.00352 0.08958 -0.00378 0.0919 C -0.00286 0.1044 -0.00286 0.09977 -0.00286 0.10555 " pathEditMode="relative" ptsTypes="AAAAAAAAAAAAAAAAAA">
                                      <p:cBhvr>
                                        <p:cTn id="18" dur="2000" fill="hold"/>
                                        <p:tgtEl>
                                          <p:spTgt spid="22"/>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80772" y="2815709"/>
            <a:ext cx="3775393" cy="1384995"/>
          </a:xfrm>
          <a:prstGeom prst="rect">
            <a:avLst/>
          </a:prstGeom>
        </p:spPr>
        <p:txBody>
          <a:bodyPr wrap="none">
            <a:spAutoFit/>
          </a:bodyPr>
          <a:lstStyle/>
          <a:p>
            <a:pPr algn="ctr"/>
            <a:r>
              <a:rPr lang="zh-CN" altLang="en-US" sz="2800" b="1" dirty="0" smtClean="0">
                <a:solidFill>
                  <a:schemeClr val="bg1">
                    <a:lumMod val="95000"/>
                  </a:schemeClr>
                </a:solidFill>
              </a:rPr>
              <a:t>我们不远万里来到这里</a:t>
            </a:r>
            <a:endParaRPr lang="en-US" altLang="zh-CN" sz="2800" b="1" dirty="0" smtClean="0">
              <a:solidFill>
                <a:schemeClr val="bg1">
                  <a:lumMod val="95000"/>
                </a:schemeClr>
              </a:solidFill>
            </a:endParaRPr>
          </a:p>
          <a:p>
            <a:pPr algn="ctr"/>
            <a:endParaRPr lang="en-US" altLang="zh-CN" sz="2800" b="1" dirty="0" smtClean="0">
              <a:solidFill>
                <a:schemeClr val="bg1">
                  <a:lumMod val="95000"/>
                </a:schemeClr>
              </a:solidFill>
            </a:endParaRPr>
          </a:p>
          <a:p>
            <a:pPr algn="ctr"/>
            <a:r>
              <a:rPr lang="en-US" altLang="zh-CN" sz="2800" b="1" dirty="0" smtClean="0">
                <a:solidFill>
                  <a:schemeClr val="bg1">
                    <a:lumMod val="95000"/>
                  </a:schemeClr>
                </a:solidFill>
              </a:rPr>
              <a:t>Enjoy</a:t>
            </a:r>
            <a:r>
              <a:rPr lang="zh-CN" altLang="en-US" sz="2800" b="1" dirty="0" smtClean="0">
                <a:solidFill>
                  <a:schemeClr val="bg1">
                    <a:lumMod val="95000"/>
                  </a:schemeClr>
                </a:solidFill>
              </a:rPr>
              <a:t>；）</a:t>
            </a:r>
            <a:endParaRPr lang="zh-CN" altLang="en-US" sz="2800" b="1" dirty="0">
              <a:solidFill>
                <a:schemeClr val="bg1">
                  <a:lumMod val="95000"/>
                </a:schemeClr>
              </a:solidFill>
            </a:endParaRPr>
          </a:p>
        </p:txBody>
      </p:sp>
    </p:spTree>
    <p:extLst>
      <p:ext uri="{BB962C8B-B14F-4D97-AF65-F5344CB8AC3E}">
        <p14:creationId xmlns:p14="http://schemas.microsoft.com/office/powerpoint/2010/main" val="347723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duotone>
              <a:prstClr val="black"/>
              <a:srgbClr val="D9C3A5">
                <a:tint val="50000"/>
                <a:satMod val="180000"/>
              </a:srgbClr>
            </a:duotone>
          </a:blip>
          <a:stretch>
            <a:fillRect/>
          </a:stretch>
        </p:blipFill>
        <p:spPr>
          <a:xfrm>
            <a:off x="329184" y="396240"/>
            <a:ext cx="11495532" cy="6050280"/>
          </a:xfrm>
          <a:prstGeom prst="rect">
            <a:avLst/>
          </a:prstGeom>
        </p:spPr>
      </p:pic>
    </p:spTree>
    <p:extLst>
      <p:ext uri="{BB962C8B-B14F-4D97-AF65-F5344CB8AC3E}">
        <p14:creationId xmlns:p14="http://schemas.microsoft.com/office/powerpoint/2010/main" val="21097860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240</TotalTime>
  <Words>838</Words>
  <Application>Microsoft Macintosh PowerPoint</Application>
  <PresentationFormat>宽屏</PresentationFormat>
  <Paragraphs>76</Paragraphs>
  <Slides>16</Slides>
  <Notes>9</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16</vt:i4>
      </vt:variant>
    </vt:vector>
  </HeadingPairs>
  <TitlesOfParts>
    <vt:vector size="22" baseType="lpstr">
      <vt:lpstr>Chalkduster</vt:lpstr>
      <vt:lpstr>DengXian</vt:lpstr>
      <vt:lpstr>HelveticaNeue</vt:lpstr>
      <vt:lpstr>STXingkai</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selfighter@yahoo.com</dc:creator>
  <cp:lastModifiedBy>selfighter@yahoo.com</cp:lastModifiedBy>
  <cp:revision>22</cp:revision>
  <dcterms:created xsi:type="dcterms:W3CDTF">2017-03-29T15:26:51Z</dcterms:created>
  <dcterms:modified xsi:type="dcterms:W3CDTF">2017-03-30T04:26:32Z</dcterms:modified>
</cp:coreProperties>
</file>